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5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305" r:id="rId4"/>
    <p:sldId id="259" r:id="rId5"/>
    <p:sldId id="260" r:id="rId6"/>
    <p:sldId id="261" r:id="rId7"/>
    <p:sldId id="258" r:id="rId8"/>
    <p:sldId id="338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51" r:id="rId17"/>
    <p:sldId id="343" r:id="rId18"/>
    <p:sldId id="345" r:id="rId19"/>
    <p:sldId id="346" r:id="rId20"/>
    <p:sldId id="347" r:id="rId21"/>
    <p:sldId id="348" r:id="rId22"/>
    <p:sldId id="349" r:id="rId23"/>
    <p:sldId id="350" r:id="rId24"/>
    <p:sldId id="352" r:id="rId25"/>
    <p:sldId id="288" r:id="rId26"/>
    <p:sldId id="318" r:id="rId27"/>
    <p:sldId id="296" r:id="rId28"/>
    <p:sldId id="297" r:id="rId29"/>
    <p:sldId id="342" r:id="rId30"/>
    <p:sldId id="298" r:id="rId31"/>
    <p:sldId id="299" r:id="rId32"/>
    <p:sldId id="264" r:id="rId33"/>
    <p:sldId id="341" r:id="rId34"/>
    <p:sldId id="339" r:id="rId35"/>
    <p:sldId id="286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Times" panose="02020603050405020304" pitchFamily="18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87209" autoAdjust="0"/>
  </p:normalViewPr>
  <p:slideViewPr>
    <p:cSldViewPr snapToGrid="0">
      <p:cViewPr varScale="1">
        <p:scale>
          <a:sx n="74" d="100"/>
          <a:sy n="74" d="100"/>
        </p:scale>
        <p:origin x="11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6BBE7-FF3A-4394-9925-4D12739132BC}" type="datetimeFigureOut">
              <a:rPr lang="en-US" smtClean="0"/>
              <a:t>2-11-2021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1F554-A0E5-4395-9551-1F324846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defTabSz="457200"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r"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0D3AAB33-1518-43AF-94FA-4CB11675151A}" type="slidenum">
              <a:rPr lang="nl-NL" altLang="en-US" sz="1200">
                <a:solidFill>
                  <a:srgbClr val="000000"/>
                </a:solidFill>
                <a:latin typeface="Times New Roman" pitchFamily="18" charset="0"/>
              </a:rPr>
              <a:pPr algn="r" eaLnBrk="1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20</a:t>
            </a:fld>
            <a:endParaRPr lang="nl-NL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nl-NL" altLang="en-US" smtClean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2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Chapter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2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60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8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0524"/>
          </a:xfrm>
          <a:ln w="69850" cmpd="dbl">
            <a:solidFill>
              <a:schemeClr val="tx1"/>
            </a:solidFill>
          </a:ln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Chapter</a:t>
            </a:r>
            <a:r>
              <a:rPr lang="en-US" baseline="0" dirty="0" smtClean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21555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2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9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4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3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Chapter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600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BC8A0-FBD6-4F47-BA15-040AB56A9E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Chapter</a:t>
            </a:r>
            <a:r>
              <a:rPr lang="en-US" baseline="0" dirty="0" smtClean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67017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916" y="876822"/>
            <a:ext cx="7104185" cy="2612900"/>
          </a:xfrm>
        </p:spPr>
        <p:txBody>
          <a:bodyPr anchor="ctr">
            <a:normAutofit/>
          </a:bodyPr>
          <a:lstStyle/>
          <a:p>
            <a:r>
              <a:rPr lang="en-US" dirty="0"/>
              <a:t>Game playing</a:t>
            </a:r>
            <a:endParaRPr lang="en-U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Chapter 5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3464" y="5008530"/>
                <a:ext cx="7886700" cy="151222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l-GR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best value (to </a:t>
                </a:r>
                <a:r>
                  <a:rPr lang="en-US" dirty="0" smtClean="0"/>
                  <a:t>M</a:t>
                </a:r>
                <a:r>
                  <a:rPr lang="en-US" sz="2300" dirty="0" smtClean="0"/>
                  <a:t>AX</a:t>
                </a:r>
                <a:r>
                  <a:rPr lang="en-US" dirty="0" smtClean="0"/>
                  <a:t>) </a:t>
                </a:r>
                <a:r>
                  <a:rPr lang="en-US" dirty="0"/>
                  <a:t>found so far </a:t>
                </a:r>
                <a:r>
                  <a:rPr lang="en-US" dirty="0" smtClean="0"/>
                  <a:t>off </a:t>
                </a:r>
                <a:r>
                  <a:rPr lang="en-US" dirty="0"/>
                  <a:t>the current path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worse than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dirty="0" smtClean="0"/>
                  <a:t>, M</a:t>
                </a:r>
                <a:r>
                  <a:rPr lang="en-US" sz="2300" dirty="0" smtClean="0"/>
                  <a:t>AX</a:t>
                </a:r>
                <a:r>
                  <a:rPr lang="en-US" dirty="0" smtClean="0"/>
                  <a:t> </a:t>
                </a:r>
                <a:r>
                  <a:rPr lang="en-US" dirty="0"/>
                  <a:t>will avoid it ⇒</a:t>
                </a:r>
                <a:r>
                  <a:rPr lang="en-US" dirty="0" smtClean="0"/>
                  <a:t> </a:t>
                </a:r>
                <a:r>
                  <a:rPr lang="en-US" dirty="0"/>
                  <a:t>prune that </a:t>
                </a:r>
                <a:r>
                  <a:rPr lang="en-US" dirty="0" smtClean="0"/>
                  <a:t>branch</a:t>
                </a: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similarly for </a:t>
                </a:r>
                <a:r>
                  <a:rPr lang="en-US" dirty="0" smtClean="0"/>
                  <a:t>M</a:t>
                </a:r>
                <a:r>
                  <a:rPr lang="en-US" sz="2300" dirty="0" smtClean="0"/>
                  <a:t>IN</a:t>
                </a:r>
                <a:endParaRPr lang="en-US" sz="1500" u="sng" dirty="0" smtClean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64" y="5008530"/>
                <a:ext cx="7886700" cy="1512226"/>
              </a:xfrm>
              <a:blipFill>
                <a:blip r:embed="rId2"/>
                <a:stretch>
                  <a:fillRect l="-100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10</a:t>
            </a:fld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5176882" y="1941867"/>
            <a:ext cx="583565" cy="1658620"/>
          </a:xfrm>
          <a:custGeom>
            <a:avLst/>
            <a:gdLst/>
            <a:ahLst/>
            <a:cxnLst/>
            <a:rect l="l" t="t" r="r" b="b"/>
            <a:pathLst>
              <a:path w="583564" h="1658620">
                <a:moveTo>
                  <a:pt x="519430" y="0"/>
                </a:moveTo>
                <a:lnTo>
                  <a:pt x="518630" y="599"/>
                </a:lnTo>
                <a:lnTo>
                  <a:pt x="513035" y="4795"/>
                </a:lnTo>
                <a:lnTo>
                  <a:pt x="497848" y="16185"/>
                </a:lnTo>
                <a:lnTo>
                  <a:pt x="468274" y="38366"/>
                </a:lnTo>
                <a:lnTo>
                  <a:pt x="433008" y="65620"/>
                </a:lnTo>
                <a:lnTo>
                  <a:pt x="394862" y="99863"/>
                </a:lnTo>
                <a:lnTo>
                  <a:pt x="363232" y="138874"/>
                </a:lnTo>
                <a:lnTo>
                  <a:pt x="347516" y="180435"/>
                </a:lnTo>
                <a:lnTo>
                  <a:pt x="357111" y="222326"/>
                </a:lnTo>
                <a:lnTo>
                  <a:pt x="383119" y="251397"/>
                </a:lnTo>
                <a:lnTo>
                  <a:pt x="420983" y="279726"/>
                </a:lnTo>
                <a:lnTo>
                  <a:pt x="464853" y="307539"/>
                </a:lnTo>
                <a:lnTo>
                  <a:pt x="508877" y="335057"/>
                </a:lnTo>
                <a:lnTo>
                  <a:pt x="547206" y="362507"/>
                </a:lnTo>
                <a:lnTo>
                  <a:pt x="573988" y="390112"/>
                </a:lnTo>
                <a:lnTo>
                  <a:pt x="583374" y="418096"/>
                </a:lnTo>
                <a:lnTo>
                  <a:pt x="571610" y="446631"/>
                </a:lnTo>
                <a:lnTo>
                  <a:pt x="543343" y="475682"/>
                </a:lnTo>
                <a:lnTo>
                  <a:pt x="505317" y="505164"/>
                </a:lnTo>
                <a:lnTo>
                  <a:pt x="464280" y="534990"/>
                </a:lnTo>
                <a:lnTo>
                  <a:pt x="426978" y="565075"/>
                </a:lnTo>
                <a:lnTo>
                  <a:pt x="400157" y="595333"/>
                </a:lnTo>
                <a:lnTo>
                  <a:pt x="390563" y="625678"/>
                </a:lnTo>
                <a:lnTo>
                  <a:pt x="402561" y="656073"/>
                </a:lnTo>
                <a:lnTo>
                  <a:pt x="431028" y="686709"/>
                </a:lnTo>
                <a:lnTo>
                  <a:pt x="468461" y="717827"/>
                </a:lnTo>
                <a:lnTo>
                  <a:pt x="507358" y="749668"/>
                </a:lnTo>
                <a:lnTo>
                  <a:pt x="540214" y="782473"/>
                </a:lnTo>
                <a:lnTo>
                  <a:pt x="559528" y="816484"/>
                </a:lnTo>
                <a:lnTo>
                  <a:pt x="557796" y="851941"/>
                </a:lnTo>
                <a:lnTo>
                  <a:pt x="538344" y="880614"/>
                </a:lnTo>
                <a:lnTo>
                  <a:pt x="505580" y="910098"/>
                </a:lnTo>
                <a:lnTo>
                  <a:pt x="463464" y="940181"/>
                </a:lnTo>
                <a:lnTo>
                  <a:pt x="415956" y="970654"/>
                </a:lnTo>
                <a:lnTo>
                  <a:pt x="367014" y="1001305"/>
                </a:lnTo>
                <a:lnTo>
                  <a:pt x="320599" y="1031924"/>
                </a:lnTo>
                <a:lnTo>
                  <a:pt x="280669" y="1062301"/>
                </a:lnTo>
                <a:lnTo>
                  <a:pt x="251185" y="1092225"/>
                </a:lnTo>
                <a:lnTo>
                  <a:pt x="236105" y="1121486"/>
                </a:lnTo>
                <a:lnTo>
                  <a:pt x="239444" y="1153425"/>
                </a:lnTo>
                <a:lnTo>
                  <a:pt x="260593" y="1184418"/>
                </a:lnTo>
                <a:lnTo>
                  <a:pt x="294124" y="1214627"/>
                </a:lnTo>
                <a:lnTo>
                  <a:pt x="334606" y="1244214"/>
                </a:lnTo>
                <a:lnTo>
                  <a:pt x="376610" y="1273339"/>
                </a:lnTo>
                <a:lnTo>
                  <a:pt x="414706" y="1302164"/>
                </a:lnTo>
                <a:lnTo>
                  <a:pt x="443464" y="1330850"/>
                </a:lnTo>
                <a:lnTo>
                  <a:pt x="457454" y="1359560"/>
                </a:lnTo>
                <a:lnTo>
                  <a:pt x="452748" y="1388368"/>
                </a:lnTo>
                <a:lnTo>
                  <a:pt x="397085" y="1445107"/>
                </a:lnTo>
                <a:lnTo>
                  <a:pt x="353298" y="1472323"/>
                </a:lnTo>
                <a:lnTo>
                  <a:pt x="303654" y="1498294"/>
                </a:lnTo>
                <a:lnTo>
                  <a:pt x="251739" y="1522662"/>
                </a:lnTo>
                <a:lnTo>
                  <a:pt x="201137" y="1545070"/>
                </a:lnTo>
                <a:lnTo>
                  <a:pt x="155435" y="1565160"/>
                </a:lnTo>
                <a:lnTo>
                  <a:pt x="87053" y="1597720"/>
                </a:lnTo>
                <a:lnTo>
                  <a:pt x="45138" y="1621239"/>
                </a:lnTo>
                <a:lnTo>
                  <a:pt x="22222" y="1637378"/>
                </a:lnTo>
                <a:lnTo>
                  <a:pt x="10833" y="1647799"/>
                </a:lnTo>
                <a:lnTo>
                  <a:pt x="0" y="1658620"/>
                </a:lnTo>
              </a:path>
            </a:pathLst>
          </a:custGeom>
          <a:ln w="2361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5682862" y="1111376"/>
            <a:ext cx="424815" cy="583565"/>
          </a:xfrm>
          <a:custGeom>
            <a:avLst/>
            <a:gdLst/>
            <a:ahLst/>
            <a:cxnLst/>
            <a:rect l="l" t="t" r="r" b="b"/>
            <a:pathLst>
              <a:path w="424815" h="583564">
                <a:moveTo>
                  <a:pt x="0" y="583552"/>
                </a:moveTo>
                <a:lnTo>
                  <a:pt x="424408" y="0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5694647" y="1942488"/>
            <a:ext cx="413029" cy="236837"/>
          </a:xfrm>
          <a:custGeom>
            <a:avLst/>
            <a:gdLst/>
            <a:ahLst/>
            <a:cxnLst/>
            <a:rect l="l" t="t" r="r" b="b"/>
            <a:pathLst>
              <a:path w="283210" h="100330">
                <a:moveTo>
                  <a:pt x="0" y="0"/>
                </a:moveTo>
                <a:lnTo>
                  <a:pt x="282943" y="100203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4477442" y="1927757"/>
            <a:ext cx="1202690" cy="504190"/>
          </a:xfrm>
          <a:custGeom>
            <a:avLst/>
            <a:gdLst/>
            <a:ahLst/>
            <a:cxnLst/>
            <a:rect l="l" t="t" r="r" b="b"/>
            <a:pathLst>
              <a:path w="1202689" h="504189">
                <a:moveTo>
                  <a:pt x="1202474" y="0"/>
                </a:moveTo>
                <a:lnTo>
                  <a:pt x="0" y="503974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/>
          <p:nvPr/>
        </p:nvSpPr>
        <p:spPr>
          <a:xfrm>
            <a:off x="5516289" y="1685403"/>
            <a:ext cx="330835" cy="312420"/>
          </a:xfrm>
          <a:custGeom>
            <a:avLst/>
            <a:gdLst/>
            <a:ahLst/>
            <a:cxnLst/>
            <a:rect l="l" t="t" r="r" b="b"/>
            <a:pathLst>
              <a:path w="330835" h="312419">
                <a:moveTo>
                  <a:pt x="0" y="312178"/>
                </a:moveTo>
                <a:lnTo>
                  <a:pt x="330542" y="312178"/>
                </a:lnTo>
                <a:lnTo>
                  <a:pt x="165277" y="0"/>
                </a:lnTo>
                <a:lnTo>
                  <a:pt x="0" y="312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/>
          <p:nvPr/>
        </p:nvSpPr>
        <p:spPr>
          <a:xfrm>
            <a:off x="3911581" y="2679305"/>
            <a:ext cx="568960" cy="442595"/>
          </a:xfrm>
          <a:custGeom>
            <a:avLst/>
            <a:gdLst/>
            <a:ahLst/>
            <a:cxnLst/>
            <a:rect l="l" t="t" r="r" b="b"/>
            <a:pathLst>
              <a:path w="568960" h="442595">
                <a:moveTo>
                  <a:pt x="568807" y="0"/>
                </a:moveTo>
                <a:lnTo>
                  <a:pt x="0" y="442074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4430287" y="2673400"/>
            <a:ext cx="47625" cy="448309"/>
          </a:xfrm>
          <a:custGeom>
            <a:avLst/>
            <a:gdLst/>
            <a:ahLst/>
            <a:cxnLst/>
            <a:rect l="l" t="t" r="r" b="b"/>
            <a:pathLst>
              <a:path w="47625" h="448310">
                <a:moveTo>
                  <a:pt x="47155" y="0"/>
                </a:moveTo>
                <a:lnTo>
                  <a:pt x="0" y="447979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/>
          <p:cNvSpPr/>
          <p:nvPr/>
        </p:nvSpPr>
        <p:spPr>
          <a:xfrm>
            <a:off x="4477442" y="2682252"/>
            <a:ext cx="442595" cy="439420"/>
          </a:xfrm>
          <a:custGeom>
            <a:avLst/>
            <a:gdLst/>
            <a:ahLst/>
            <a:cxnLst/>
            <a:rect l="l" t="t" r="r" b="b"/>
            <a:pathLst>
              <a:path w="442595" h="439420">
                <a:moveTo>
                  <a:pt x="0" y="0"/>
                </a:moveTo>
                <a:lnTo>
                  <a:pt x="442087" y="439127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/>
          <p:cNvSpPr/>
          <p:nvPr/>
        </p:nvSpPr>
        <p:spPr>
          <a:xfrm>
            <a:off x="4680807" y="3775658"/>
            <a:ext cx="466090" cy="360045"/>
          </a:xfrm>
          <a:custGeom>
            <a:avLst/>
            <a:gdLst/>
            <a:ahLst/>
            <a:cxnLst/>
            <a:rect l="l" t="t" r="r" b="b"/>
            <a:pathLst>
              <a:path w="466089" h="360045">
                <a:moveTo>
                  <a:pt x="465658" y="0"/>
                </a:moveTo>
                <a:lnTo>
                  <a:pt x="0" y="359562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5199513" y="3781563"/>
            <a:ext cx="436245" cy="377825"/>
          </a:xfrm>
          <a:custGeom>
            <a:avLst/>
            <a:gdLst/>
            <a:ahLst/>
            <a:cxnLst/>
            <a:rect l="l" t="t" r="r" b="b"/>
            <a:pathLst>
              <a:path w="436245" h="377825">
                <a:moveTo>
                  <a:pt x="0" y="0"/>
                </a:moveTo>
                <a:lnTo>
                  <a:pt x="436194" y="377240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/>
          <p:cNvSpPr/>
          <p:nvPr/>
        </p:nvSpPr>
        <p:spPr>
          <a:xfrm>
            <a:off x="5539632" y="4129150"/>
            <a:ext cx="330835" cy="312420"/>
          </a:xfrm>
          <a:custGeom>
            <a:avLst/>
            <a:gdLst/>
            <a:ahLst/>
            <a:cxnLst/>
            <a:rect l="l" t="t" r="r" b="b"/>
            <a:pathLst>
              <a:path w="330835" h="312420">
                <a:moveTo>
                  <a:pt x="0" y="0"/>
                </a:moveTo>
                <a:lnTo>
                  <a:pt x="165265" y="312178"/>
                </a:lnTo>
                <a:lnTo>
                  <a:pt x="33054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/>
          <p:cNvSpPr txBox="1"/>
          <p:nvPr/>
        </p:nvSpPr>
        <p:spPr>
          <a:xfrm>
            <a:off x="3036322" y="1633428"/>
            <a:ext cx="4114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imes New Roman"/>
                <a:cs typeface="Times New Roman"/>
              </a:rPr>
              <a:t>MAX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3036322" y="2353539"/>
            <a:ext cx="41148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imes New Roman"/>
                <a:cs typeface="Times New Roman"/>
              </a:rPr>
              <a:t>MIN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Times New Roman"/>
                <a:cs typeface="Times New Roman"/>
              </a:rPr>
              <a:t>..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30"/>
              </a:lnSpc>
              <a:spcBef>
                <a:spcPts val="105"/>
              </a:spcBef>
            </a:pPr>
            <a:r>
              <a:rPr sz="1300" b="1" dirty="0">
                <a:latin typeface="Times New Roman"/>
                <a:cs typeface="Times New Roman"/>
              </a:rPr>
              <a:t>..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530"/>
              </a:lnSpc>
            </a:pPr>
            <a:r>
              <a:rPr sz="1300" b="1" dirty="0">
                <a:latin typeface="Times New Roman"/>
                <a:cs typeface="Times New Roman"/>
              </a:rPr>
              <a:t>..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latin typeface="Times New Roman"/>
                <a:cs typeface="Times New Roman"/>
              </a:rPr>
              <a:t>MAX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2"/>
          <p:cNvSpPr txBox="1"/>
          <p:nvPr/>
        </p:nvSpPr>
        <p:spPr>
          <a:xfrm>
            <a:off x="3036322" y="4088889"/>
            <a:ext cx="34734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imes New Roman"/>
                <a:cs typeface="Times New Roman"/>
              </a:rPr>
              <a:t>MIN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4"/>
          <p:cNvSpPr txBox="1"/>
          <p:nvPr/>
        </p:nvSpPr>
        <p:spPr>
          <a:xfrm>
            <a:off x="4170638" y="4773478"/>
            <a:ext cx="13589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 smtClean="0">
                <a:latin typeface="Arial"/>
                <a:cs typeface="Arial"/>
              </a:rPr>
              <a:t>V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6814" y="2335390"/>
            <a:ext cx="3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flipH="1">
            <a:off x="5516289" y="1690496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05157" y="2370093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H="1">
            <a:off x="5031832" y="3509296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bject 14"/>
          <p:cNvSpPr/>
          <p:nvPr/>
        </p:nvSpPr>
        <p:spPr>
          <a:xfrm>
            <a:off x="4267267" y="4471336"/>
            <a:ext cx="475867" cy="190091"/>
          </a:xfrm>
          <a:custGeom>
            <a:avLst/>
            <a:gdLst/>
            <a:ahLst/>
            <a:cxnLst/>
            <a:rect l="l" t="t" r="r" b="b"/>
            <a:pathLst>
              <a:path w="466089" h="360045">
                <a:moveTo>
                  <a:pt x="465658" y="0"/>
                </a:moveTo>
                <a:lnTo>
                  <a:pt x="0" y="359562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/>
          <p:cNvSpPr/>
          <p:nvPr/>
        </p:nvSpPr>
        <p:spPr>
          <a:xfrm>
            <a:off x="4648751" y="4449305"/>
            <a:ext cx="602897" cy="243404"/>
          </a:xfrm>
          <a:custGeom>
            <a:avLst/>
            <a:gdLst/>
            <a:ahLst/>
            <a:cxnLst/>
            <a:rect l="l" t="t" r="r" b="b"/>
            <a:pathLst>
              <a:path w="436245" h="377825">
                <a:moveTo>
                  <a:pt x="0" y="0"/>
                </a:moveTo>
                <a:lnTo>
                  <a:pt x="436194" y="377240"/>
                </a:lnTo>
              </a:path>
            </a:pathLst>
          </a:custGeom>
          <a:ln w="11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val 33"/>
          <p:cNvSpPr/>
          <p:nvPr/>
        </p:nvSpPr>
        <p:spPr>
          <a:xfrm>
            <a:off x="4501024" y="4137749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77442" y="3463485"/>
            <a:ext cx="51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≥α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36288" y="1664890"/>
            <a:ext cx="51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≥α</a:t>
            </a:r>
            <a:endParaRPr lang="en-US" dirty="0"/>
          </a:p>
        </p:txBody>
      </p:sp>
      <p:sp>
        <p:nvSpPr>
          <p:cNvPr id="39" name="object 24"/>
          <p:cNvSpPr txBox="1"/>
          <p:nvPr/>
        </p:nvSpPr>
        <p:spPr>
          <a:xfrm>
            <a:off x="4972663" y="4158579"/>
            <a:ext cx="438749" cy="221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" b="1" dirty="0" smtClean="0">
                <a:latin typeface="Arial"/>
                <a:cs typeface="Arial"/>
              </a:rPr>
              <a:t>≤</a:t>
            </a:r>
            <a:r>
              <a:rPr sz="1300" b="1" dirty="0" smtClean="0">
                <a:latin typeface="Arial"/>
                <a:cs typeface="Arial"/>
              </a:rPr>
              <a:t>V</a:t>
            </a:r>
            <a:endParaRPr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0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/>
              <a:t> </a:t>
            </a:r>
            <a:r>
              <a:rPr lang="en-US" dirty="0"/>
              <a:t>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107536"/>
            <a:ext cx="7886700" cy="5265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A</a:t>
            </a:r>
            <a:r>
              <a:rPr lang="en-US" sz="1100" dirty="0" smtClean="0">
                <a:solidFill>
                  <a:srgbClr val="C00000"/>
                </a:solidFill>
              </a:rPr>
              <a:t>LPHA-</a:t>
            </a:r>
            <a:r>
              <a:rPr lang="en-US" sz="1400" dirty="0" smtClean="0">
                <a:solidFill>
                  <a:srgbClr val="C00000"/>
                </a:solidFill>
              </a:rPr>
              <a:t>B</a:t>
            </a:r>
            <a:r>
              <a:rPr lang="en-US" sz="1100" dirty="0" smtClean="0">
                <a:solidFill>
                  <a:srgbClr val="C00000"/>
                </a:solidFill>
              </a:rPr>
              <a:t>ETA</a:t>
            </a:r>
            <a:r>
              <a:rPr lang="en-US" sz="1400" dirty="0" smtClean="0">
                <a:solidFill>
                  <a:srgbClr val="C00000"/>
                </a:solidFill>
              </a:rPr>
              <a:t>-D</a:t>
            </a:r>
            <a:r>
              <a:rPr lang="en-US" sz="1100" dirty="0" smtClean="0">
                <a:solidFill>
                  <a:srgbClr val="C00000"/>
                </a:solidFill>
              </a:rPr>
              <a:t>ECISION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action</a:t>
            </a:r>
          </a:p>
          <a:p>
            <a:pPr marL="360000" indent="0">
              <a:buNone/>
            </a:pP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sz="1400" dirty="0">
                <a:solidFill>
                  <a:srgbClr val="C00000"/>
                </a:solidFill>
              </a:rPr>
              <a:t>M</a:t>
            </a:r>
            <a:r>
              <a:rPr lang="en-US" sz="1000" dirty="0">
                <a:solidFill>
                  <a:srgbClr val="C00000"/>
                </a:solidFill>
              </a:rPr>
              <a:t>AX</a:t>
            </a:r>
            <a:r>
              <a:rPr lang="en-US" sz="1400" dirty="0">
                <a:solidFill>
                  <a:srgbClr val="C00000"/>
                </a:solidFill>
              </a:rPr>
              <a:t>-V</a:t>
            </a:r>
            <a:r>
              <a:rPr lang="en-US" sz="1000" dirty="0">
                <a:solidFill>
                  <a:srgbClr val="C00000"/>
                </a:solidFill>
              </a:rPr>
              <a:t>ALUE</a:t>
            </a:r>
            <a:r>
              <a:rPr lang="en-US" sz="1400" dirty="0"/>
              <a:t>(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state,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−∞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+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sz="1400" dirty="0" smtClean="0"/>
              <a:t>)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 smtClean="0"/>
              <a:t> </a:t>
            </a:r>
            <a:r>
              <a:rPr lang="en-US" sz="1400" dirty="0"/>
              <a:t>the 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r>
              <a:rPr lang="en-US" sz="1400" dirty="0" smtClean="0"/>
              <a:t> </a:t>
            </a:r>
            <a:r>
              <a:rPr lang="en-US" sz="1400" dirty="0"/>
              <a:t>in </a:t>
            </a:r>
            <a:r>
              <a:rPr lang="en-US" sz="1400" dirty="0" smtClean="0"/>
              <a:t>A</a:t>
            </a:r>
            <a:r>
              <a:rPr lang="en-US" sz="1100" dirty="0" smtClean="0"/>
              <a:t>CTIONS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dirty="0" smtClean="0"/>
              <a:t>with </a:t>
            </a:r>
            <a:r>
              <a:rPr lang="en-US" sz="1400" dirty="0"/>
              <a:t>value </a:t>
            </a:r>
            <a:r>
              <a:rPr lang="en-US" sz="1400" i="1" dirty="0"/>
              <a:t>v</a:t>
            </a:r>
            <a:r>
              <a:rPr lang="en-US" sz="1400" dirty="0"/>
              <a:t> </a:t>
            </a:r>
            <a:endParaRPr lang="en-US" sz="800" dirty="0" smtClean="0"/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M</a:t>
            </a:r>
            <a:r>
              <a:rPr lang="en-US" sz="1000" dirty="0" smtClean="0">
                <a:solidFill>
                  <a:srgbClr val="C00000"/>
                </a:solidFill>
              </a:rPr>
              <a:t>AX</a:t>
            </a:r>
            <a:r>
              <a:rPr lang="en-US" sz="1400" dirty="0" smtClean="0">
                <a:solidFill>
                  <a:srgbClr val="C00000"/>
                </a:solidFill>
              </a:rPr>
              <a:t>-V</a:t>
            </a:r>
            <a:r>
              <a:rPr lang="en-US" sz="1000" dirty="0" smtClean="0">
                <a:solidFill>
                  <a:srgbClr val="C00000"/>
                </a:solidFill>
              </a:rPr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state, </a:t>
            </a:r>
            <a:r>
              <a:rPr lang="el-GR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dirty="0" smtClean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 utility 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value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inputs</a:t>
            </a:r>
            <a:r>
              <a:rPr lang="en-US" sz="1400" dirty="0"/>
              <a:t>: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, current state in </a:t>
            </a:r>
            <a:r>
              <a:rPr lang="en-US" sz="1400" dirty="0" smtClean="0"/>
              <a:t>game</a:t>
            </a:r>
          </a:p>
          <a:p>
            <a:pPr marL="1008000" indent="0">
              <a:buNone/>
            </a:pP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/>
              <a:t>the value of the best alternative for max along the path to state</a:t>
            </a:r>
            <a:endParaRPr lang="en-US" sz="1400" i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8000" indent="0">
              <a:buNone/>
            </a:pP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smtClean="0"/>
              <a:t> the </a:t>
            </a:r>
            <a:r>
              <a:rPr lang="en-US" sz="1400" dirty="0"/>
              <a:t>value of the best alternative for max along the path to state</a:t>
            </a:r>
            <a:endParaRPr lang="en-US" sz="1400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6000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1400" dirty="0" smtClean="0"/>
              <a:t> T</a:t>
            </a:r>
            <a:r>
              <a:rPr lang="en-US" sz="1100" dirty="0" smtClean="0"/>
              <a:t>ERMINAL</a:t>
            </a:r>
            <a:r>
              <a:rPr lang="en-US" sz="1400" dirty="0" smtClean="0"/>
              <a:t>-T</a:t>
            </a:r>
            <a:r>
              <a:rPr lang="en-US" sz="1100" dirty="0" smtClean="0"/>
              <a:t>EST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dirty="0" smtClean="0"/>
              <a:t>U</a:t>
            </a:r>
            <a:r>
              <a:rPr lang="en-US" sz="1100" dirty="0" smtClean="0"/>
              <a:t>TILITY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</a:t>
            </a:r>
          </a:p>
          <a:p>
            <a:pPr marL="360000" indent="0">
              <a:buNone/>
            </a:pP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 −∞</a:t>
            </a:r>
          </a:p>
          <a:p>
            <a:pPr marL="36000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n-US" sz="1400" dirty="0" smtClean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a, s </a:t>
            </a:r>
            <a:r>
              <a:rPr lang="en-US" sz="1400" dirty="0"/>
              <a:t>in </a:t>
            </a:r>
            <a:r>
              <a:rPr lang="en-US" sz="1400" dirty="0" smtClean="0"/>
              <a:t>S</a:t>
            </a:r>
            <a:r>
              <a:rPr lang="en-US" sz="1100" dirty="0" smtClean="0"/>
              <a:t>UCCESSORS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do</a:t>
            </a:r>
          </a:p>
          <a:p>
            <a:pPr marL="720000" indent="0">
              <a:buNone/>
            </a:pP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sz="1400" dirty="0" smtClean="0"/>
              <a:t> M</a:t>
            </a:r>
            <a:r>
              <a:rPr lang="en-US" sz="1100" dirty="0" smtClean="0"/>
              <a:t>AX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, </a:t>
            </a:r>
            <a:r>
              <a:rPr lang="en-US" sz="1400" dirty="0" smtClean="0"/>
              <a:t>M</a:t>
            </a:r>
            <a:r>
              <a:rPr lang="en-US" sz="1100" dirty="0" smtClean="0"/>
              <a:t>IN</a:t>
            </a:r>
            <a:r>
              <a:rPr lang="en-US" sz="1400" dirty="0" smtClean="0"/>
              <a:t>-V</a:t>
            </a:r>
            <a:r>
              <a:rPr lang="en-US" sz="1100" dirty="0" smtClean="0"/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s, 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dirty="0" smtClean="0"/>
              <a:t>))</a:t>
            </a:r>
          </a:p>
          <a:p>
            <a:pPr marL="72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dirty="0" smtClean="0"/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v</a:t>
            </a:r>
          </a:p>
          <a:p>
            <a:pPr marL="720000" indent="0">
              <a:buNone/>
            </a:pP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/>
              <a:t>M</a:t>
            </a:r>
            <a:r>
              <a:rPr lang="en-US" sz="1100" dirty="0" smtClean="0"/>
              <a:t>AX</a:t>
            </a:r>
            <a:r>
              <a:rPr lang="en-US" sz="1400" dirty="0" smtClean="0"/>
              <a:t>(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dirty="0" smtClean="0"/>
              <a:t>,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)</a:t>
            </a:r>
          </a:p>
          <a:p>
            <a:pPr marL="360000" indent="0"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M</a:t>
            </a:r>
            <a:r>
              <a:rPr lang="en-US" sz="1100" dirty="0" smtClean="0">
                <a:solidFill>
                  <a:srgbClr val="C00000"/>
                </a:solidFill>
              </a:rPr>
              <a:t>IN</a:t>
            </a:r>
            <a:r>
              <a:rPr lang="en-US" sz="1400" dirty="0" smtClean="0">
                <a:solidFill>
                  <a:srgbClr val="C00000"/>
                </a:solidFill>
              </a:rPr>
              <a:t>-V</a:t>
            </a:r>
            <a:r>
              <a:rPr lang="en-US" sz="1100" dirty="0" smtClean="0">
                <a:solidFill>
                  <a:srgbClr val="C00000"/>
                </a:solidFill>
              </a:rPr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state, 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1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dirty="0" smtClean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 utility value</a:t>
            </a:r>
          </a:p>
          <a:p>
            <a:pPr marL="360000" indent="0">
              <a:buNone/>
            </a:pPr>
            <a:r>
              <a:rPr lang="en-US" sz="1400" dirty="0"/>
              <a:t>same as </a:t>
            </a:r>
            <a:r>
              <a:rPr lang="en-US" sz="1400" dirty="0" smtClean="0"/>
              <a:t>M</a:t>
            </a:r>
            <a:r>
              <a:rPr lang="en-US" sz="1100" dirty="0" smtClean="0"/>
              <a:t>AX</a:t>
            </a:r>
            <a:r>
              <a:rPr lang="en-US" sz="1400" dirty="0" smtClean="0"/>
              <a:t>-V</a:t>
            </a:r>
            <a:r>
              <a:rPr lang="en-US" sz="1100" dirty="0" smtClean="0"/>
              <a:t>ALUE</a:t>
            </a:r>
            <a:r>
              <a:rPr lang="en-US" sz="1400" dirty="0" smtClean="0"/>
              <a:t> </a:t>
            </a:r>
            <a:r>
              <a:rPr lang="en-US" sz="1400" dirty="0"/>
              <a:t>but with roles of 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400" dirty="0" smtClean="0"/>
              <a:t> </a:t>
            </a:r>
            <a:r>
              <a:rPr lang="en-US" sz="1400" dirty="0"/>
              <a:t>reversed</a:t>
            </a:r>
            <a:endParaRPr lang="en-US" sz="1400" i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20000" y="2067408"/>
            <a:ext cx="770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0000" y="5650192"/>
            <a:ext cx="770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5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Pruning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does not </a:t>
                </a:r>
                <a:r>
                  <a:rPr lang="en-US" sz="2400" dirty="0" smtClean="0"/>
                  <a:t>affect final result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Good move ordering improves </a:t>
                </a:r>
                <a:r>
                  <a:rPr lang="en-US" sz="2400" dirty="0" smtClean="0"/>
                  <a:t>effectiveness </a:t>
                </a:r>
                <a:r>
                  <a:rPr lang="en-US" sz="2400" dirty="0"/>
                  <a:t>of </a:t>
                </a:r>
                <a:r>
                  <a:rPr lang="en-US" sz="2400" dirty="0" smtClean="0"/>
                  <a:t>pruning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With </a:t>
                </a:r>
                <a:r>
                  <a:rPr lang="en-US" sz="2400" dirty="0" smtClean="0"/>
                  <a:t>“perfect ordering”, </a:t>
                </a:r>
                <a:r>
                  <a:rPr lang="en-US" sz="2400" dirty="0"/>
                  <a:t>time complexity =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err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f>
                          <m:f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num>
                          <m:den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dirty="0" smtClean="0"/>
                  <a:t>	</a:t>
                </a:r>
                <a:r>
                  <a:rPr lang="en-US" sz="2400" dirty="0"/>
                  <a:t> ⇒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doubles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solvable depth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A </a:t>
                </a:r>
                <a:r>
                  <a:rPr lang="en-US" sz="2400" dirty="0"/>
                  <a:t>simple example of the value of reasoning about which computations </a:t>
                </a:r>
                <a:r>
                  <a:rPr lang="en-US" sz="2400" dirty="0" smtClean="0"/>
                  <a:t>are relevant </a:t>
                </a:r>
                <a:r>
                  <a:rPr lang="en-US" sz="2400" dirty="0"/>
                  <a:t>(a form of </a:t>
                </a:r>
                <a:r>
                  <a:rPr lang="en-US" sz="2400" dirty="0" err="1"/>
                  <a:t>metareasoning</a:t>
                </a:r>
                <a:r>
                  <a:rPr lang="en-US" sz="2400" dirty="0"/>
                  <a:t>)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Unfortunately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𝟓𝟎</m:t>
                        </m:r>
                      </m:sup>
                    </m:sSup>
                  </m:oMath>
                </a14:m>
                <a:r>
                  <a:rPr lang="en-US" sz="2400" dirty="0"/>
                  <a:t> is still impossible!</a:t>
                </a:r>
                <a:endParaRPr lang="en-US" sz="1800" u="sng" dirty="0" smtClean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297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Standard approach:</a:t>
                </a:r>
              </a:p>
              <a:p>
                <a:r>
                  <a:rPr lang="en-US" sz="2000" dirty="0" smtClean="0"/>
                  <a:t>Use C</a:t>
                </a:r>
                <a:r>
                  <a:rPr lang="en-US" sz="1600" dirty="0" smtClean="0"/>
                  <a:t>UTOFF</a:t>
                </a:r>
                <a:r>
                  <a:rPr lang="en-US" sz="2000" dirty="0" smtClean="0"/>
                  <a:t>-T</a:t>
                </a:r>
                <a:r>
                  <a:rPr lang="en-US" sz="1600" dirty="0" smtClean="0"/>
                  <a:t>EST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instead of </a:t>
                </a:r>
                <a:r>
                  <a:rPr lang="en-US" sz="2000" dirty="0" smtClean="0"/>
                  <a:t>T</a:t>
                </a:r>
                <a:r>
                  <a:rPr lang="en-US" sz="1600" dirty="0" smtClean="0"/>
                  <a:t>ERMINAL</a:t>
                </a:r>
                <a:r>
                  <a:rPr lang="en-US" sz="2000" dirty="0" smtClean="0"/>
                  <a:t>-T</a:t>
                </a:r>
                <a:r>
                  <a:rPr lang="en-US" sz="1600" dirty="0" smtClean="0"/>
                  <a:t>EST</a:t>
                </a:r>
                <a:endParaRPr lang="en-US" sz="1600" dirty="0"/>
              </a:p>
              <a:p>
                <a:pPr marL="540000" indent="0">
                  <a:buNone/>
                </a:pPr>
                <a:r>
                  <a:rPr lang="en-US" sz="2000" dirty="0" smtClean="0"/>
                  <a:t>e.g</a:t>
                </a:r>
                <a:r>
                  <a:rPr lang="en-US" sz="2000" dirty="0"/>
                  <a:t>., depth </a:t>
                </a:r>
                <a:r>
                  <a:rPr lang="en-US" sz="2000" dirty="0" smtClean="0"/>
                  <a:t>limit </a:t>
                </a:r>
              </a:p>
              <a:p>
                <a:r>
                  <a:rPr lang="en-US" sz="2000" dirty="0" smtClean="0"/>
                  <a:t>Use E</a:t>
                </a:r>
                <a:r>
                  <a:rPr lang="en-US" sz="1600" dirty="0" smtClean="0"/>
                  <a:t>VAL</a:t>
                </a:r>
                <a:r>
                  <a:rPr lang="en-US" sz="2000" dirty="0" smtClean="0"/>
                  <a:t> instead of U</a:t>
                </a:r>
                <a:r>
                  <a:rPr lang="en-US" sz="1600" dirty="0" smtClean="0"/>
                  <a:t>TILITY</a:t>
                </a:r>
              </a:p>
              <a:p>
                <a:pPr marL="540000" indent="0">
                  <a:buNone/>
                </a:pPr>
                <a:r>
                  <a:rPr lang="en-US" sz="2000" dirty="0" smtClean="0"/>
                  <a:t>i.e</a:t>
                </a:r>
                <a:r>
                  <a:rPr lang="en-US" sz="2000" dirty="0"/>
                  <a:t>.,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evaluation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2000" dirty="0"/>
                  <a:t> that estimates desirability of position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Suppose </a:t>
                </a:r>
                <a:r>
                  <a:rPr lang="en-US" sz="2000" dirty="0"/>
                  <a:t>we have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2000" dirty="0"/>
                  <a:t> seconds, explore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 nodes/second</a:t>
                </a:r>
              </a:p>
              <a:p>
                <a:pPr marL="0" indent="0">
                  <a:buNone/>
                </a:pPr>
                <a:r>
                  <a:rPr lang="en-US" sz="2000" dirty="0"/>
                  <a:t>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nodes per move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≈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f>
                          <m:f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num>
                          <m:den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r>
                  <a:rPr lang="en-US" sz="2000" dirty="0"/>
                  <a:t>⇒</a:t>
                </a:r>
                <a:r>
                  <a:rPr lang="en-US" sz="2000" dirty="0" smtClean="0"/>
                  <a:t> </a:t>
                </a:r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 </a:t>
                </a:r>
                <a:r>
                  <a:rPr lang="en-US" sz="2000" dirty="0" smtClean="0"/>
                  <a:t>reaches </a:t>
                </a:r>
                <a:r>
                  <a:rPr lang="en-US" sz="2000" dirty="0"/>
                  <a:t>depth 8 ⇒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pretty good chess program</a:t>
                </a:r>
                <a:endParaRPr lang="en-US" sz="1600" u="sng" dirty="0" smtClean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82694"/>
                <a:ext cx="7886700" cy="155096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chess, typically linear weighted sum of </a:t>
                </a:r>
                <a:r>
                  <a:rPr lang="en-US" b="1" dirty="0">
                    <a:solidFill>
                      <a:srgbClr val="C00000"/>
                    </a:solidFill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𝑬𝒗𝒂𝒍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/>
                  <a:t>e.g</a:t>
                </a:r>
                <a:r>
                  <a:rPr lang="en-US" dirty="0"/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(number of white queens) </a:t>
                </a:r>
                <a:r>
                  <a:rPr lang="en-US" dirty="0" smtClean="0"/>
                  <a:t>- </a:t>
                </a:r>
                <a:r>
                  <a:rPr lang="en-US" dirty="0"/>
                  <a:t>(number of black queens), etc.</a:t>
                </a:r>
                <a:endParaRPr lang="en-US" sz="2000" u="sng" dirty="0" smtClean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82694"/>
                <a:ext cx="7886700" cy="1550961"/>
              </a:xfrm>
              <a:blipFill>
                <a:blip r:embed="rId2"/>
                <a:stretch>
                  <a:fillRect l="-773" t="-6693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27221" y="1150542"/>
            <a:ext cx="2953463" cy="2669540"/>
            <a:chOff x="1384172" y="1458112"/>
            <a:chExt cx="2953463" cy="2669540"/>
          </a:xfrm>
        </p:grpSpPr>
        <p:sp>
          <p:nvSpPr>
            <p:cNvPr id="7" name="object 3"/>
            <p:cNvSpPr/>
            <p:nvPr/>
          </p:nvSpPr>
          <p:spPr>
            <a:xfrm>
              <a:off x="1384172" y="1458112"/>
              <a:ext cx="2669540" cy="2669540"/>
            </a:xfrm>
            <a:custGeom>
              <a:avLst/>
              <a:gdLst/>
              <a:ahLst/>
              <a:cxnLst/>
              <a:rect l="l" t="t" r="r" b="b"/>
              <a:pathLst>
                <a:path w="2669540" h="2669540">
                  <a:moveTo>
                    <a:pt x="2669349" y="2669349"/>
                  </a:moveTo>
                  <a:lnTo>
                    <a:pt x="2669349" y="0"/>
                  </a:lnTo>
                  <a:lnTo>
                    <a:pt x="0" y="0"/>
                  </a:lnTo>
                  <a:lnTo>
                    <a:pt x="0" y="2669349"/>
                  </a:lnTo>
                  <a:lnTo>
                    <a:pt x="2669349" y="2669349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/>
          </p:nvSpPr>
          <p:spPr>
            <a:xfrm>
              <a:off x="2071738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/>
            <p:nvPr/>
          </p:nvSpPr>
          <p:spPr>
            <a:xfrm>
              <a:off x="2395296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/>
            <p:nvPr/>
          </p:nvSpPr>
          <p:spPr>
            <a:xfrm>
              <a:off x="3042411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/>
            <p:cNvSpPr/>
            <p:nvPr/>
          </p:nvSpPr>
          <p:spPr>
            <a:xfrm>
              <a:off x="2718853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3689527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3365969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3042411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2718853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3689527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3365969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3042411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2718853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3689527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3365969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3042411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/>
            <p:nvPr/>
          </p:nvSpPr>
          <p:spPr>
            <a:xfrm>
              <a:off x="2718853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/>
            <p:cNvSpPr/>
            <p:nvPr/>
          </p:nvSpPr>
          <p:spPr>
            <a:xfrm>
              <a:off x="3689527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/>
            <p:cNvSpPr/>
            <p:nvPr/>
          </p:nvSpPr>
          <p:spPr>
            <a:xfrm>
              <a:off x="3365969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/>
            <p:cNvSpPr/>
            <p:nvPr/>
          </p:nvSpPr>
          <p:spPr>
            <a:xfrm>
              <a:off x="1748180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/>
            <p:cNvSpPr/>
            <p:nvPr/>
          </p:nvSpPr>
          <p:spPr>
            <a:xfrm>
              <a:off x="1424622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/>
            <p:cNvSpPr/>
            <p:nvPr/>
          </p:nvSpPr>
          <p:spPr>
            <a:xfrm>
              <a:off x="2395296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/>
            <p:cNvSpPr/>
            <p:nvPr/>
          </p:nvSpPr>
          <p:spPr>
            <a:xfrm>
              <a:off x="2071738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/>
            <p:cNvSpPr/>
            <p:nvPr/>
          </p:nvSpPr>
          <p:spPr>
            <a:xfrm>
              <a:off x="1748180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/>
            <p:cNvSpPr/>
            <p:nvPr/>
          </p:nvSpPr>
          <p:spPr>
            <a:xfrm>
              <a:off x="1424622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/>
            <p:cNvSpPr/>
            <p:nvPr/>
          </p:nvSpPr>
          <p:spPr>
            <a:xfrm>
              <a:off x="2395296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/>
            <p:cNvSpPr/>
            <p:nvPr/>
          </p:nvSpPr>
          <p:spPr>
            <a:xfrm>
              <a:off x="2071738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/>
            <p:cNvSpPr/>
            <p:nvPr/>
          </p:nvSpPr>
          <p:spPr>
            <a:xfrm>
              <a:off x="1748180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/>
            <p:cNvSpPr/>
            <p:nvPr/>
          </p:nvSpPr>
          <p:spPr>
            <a:xfrm>
              <a:off x="1424622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/>
            <p:cNvSpPr/>
            <p:nvPr/>
          </p:nvSpPr>
          <p:spPr>
            <a:xfrm>
              <a:off x="2071738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/>
            <p:cNvSpPr/>
            <p:nvPr/>
          </p:nvSpPr>
          <p:spPr>
            <a:xfrm>
              <a:off x="1748180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/>
            <p:cNvSpPr/>
            <p:nvPr/>
          </p:nvSpPr>
          <p:spPr>
            <a:xfrm>
              <a:off x="2395296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/>
            <p:cNvSpPr/>
            <p:nvPr/>
          </p:nvSpPr>
          <p:spPr>
            <a:xfrm>
              <a:off x="1424622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/>
            <p:cNvSpPr/>
            <p:nvPr/>
          </p:nvSpPr>
          <p:spPr>
            <a:xfrm>
              <a:off x="2718853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/>
            <p:cNvSpPr/>
            <p:nvPr/>
          </p:nvSpPr>
          <p:spPr>
            <a:xfrm>
              <a:off x="1424622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/>
            <p:cNvSpPr/>
            <p:nvPr/>
          </p:nvSpPr>
          <p:spPr>
            <a:xfrm>
              <a:off x="1748180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/>
            <p:cNvSpPr/>
            <p:nvPr/>
          </p:nvSpPr>
          <p:spPr>
            <a:xfrm>
              <a:off x="2071738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/>
            <p:cNvSpPr/>
            <p:nvPr/>
          </p:nvSpPr>
          <p:spPr>
            <a:xfrm>
              <a:off x="2395296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/>
            <p:cNvSpPr/>
            <p:nvPr/>
          </p:nvSpPr>
          <p:spPr>
            <a:xfrm>
              <a:off x="1424622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/>
            <p:cNvSpPr/>
            <p:nvPr/>
          </p:nvSpPr>
          <p:spPr>
            <a:xfrm>
              <a:off x="1748180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/>
            <p:cNvSpPr/>
            <p:nvPr/>
          </p:nvSpPr>
          <p:spPr>
            <a:xfrm>
              <a:off x="2071738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/>
            <p:cNvSpPr/>
            <p:nvPr/>
          </p:nvSpPr>
          <p:spPr>
            <a:xfrm>
              <a:off x="2395296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/>
            <p:cNvSpPr/>
            <p:nvPr/>
          </p:nvSpPr>
          <p:spPr>
            <a:xfrm>
              <a:off x="3042411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/>
            <p:cNvSpPr/>
            <p:nvPr/>
          </p:nvSpPr>
          <p:spPr>
            <a:xfrm>
              <a:off x="3365969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/>
            <p:cNvSpPr/>
            <p:nvPr/>
          </p:nvSpPr>
          <p:spPr>
            <a:xfrm>
              <a:off x="3689527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/>
            <p:cNvSpPr/>
            <p:nvPr/>
          </p:nvSpPr>
          <p:spPr>
            <a:xfrm>
              <a:off x="2718853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/>
            <p:cNvSpPr/>
            <p:nvPr/>
          </p:nvSpPr>
          <p:spPr>
            <a:xfrm>
              <a:off x="3042411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/>
            <p:cNvSpPr/>
            <p:nvPr/>
          </p:nvSpPr>
          <p:spPr>
            <a:xfrm>
              <a:off x="3365969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/>
            <p:cNvSpPr/>
            <p:nvPr/>
          </p:nvSpPr>
          <p:spPr>
            <a:xfrm>
              <a:off x="3689527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/>
            <p:cNvSpPr/>
            <p:nvPr/>
          </p:nvSpPr>
          <p:spPr>
            <a:xfrm>
              <a:off x="2718853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/>
            <p:cNvSpPr/>
            <p:nvPr/>
          </p:nvSpPr>
          <p:spPr>
            <a:xfrm>
              <a:off x="3042411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/>
            <p:cNvSpPr/>
            <p:nvPr/>
          </p:nvSpPr>
          <p:spPr>
            <a:xfrm>
              <a:off x="3365969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/>
            <p:cNvSpPr/>
            <p:nvPr/>
          </p:nvSpPr>
          <p:spPr>
            <a:xfrm>
              <a:off x="3689527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/>
            <p:cNvSpPr/>
            <p:nvPr/>
          </p:nvSpPr>
          <p:spPr>
            <a:xfrm>
              <a:off x="2718853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/>
            <p:cNvSpPr/>
            <p:nvPr/>
          </p:nvSpPr>
          <p:spPr>
            <a:xfrm>
              <a:off x="3042411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/>
            <p:cNvSpPr/>
            <p:nvPr/>
          </p:nvSpPr>
          <p:spPr>
            <a:xfrm>
              <a:off x="3365969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/>
            <p:cNvSpPr/>
            <p:nvPr/>
          </p:nvSpPr>
          <p:spPr>
            <a:xfrm>
              <a:off x="3689527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/>
            <p:cNvSpPr/>
            <p:nvPr/>
          </p:nvSpPr>
          <p:spPr>
            <a:xfrm>
              <a:off x="1424622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/>
            <p:cNvSpPr/>
            <p:nvPr/>
          </p:nvSpPr>
          <p:spPr>
            <a:xfrm>
              <a:off x="1748180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/>
            <p:cNvSpPr/>
            <p:nvPr/>
          </p:nvSpPr>
          <p:spPr>
            <a:xfrm>
              <a:off x="2071738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/>
            <p:cNvSpPr/>
            <p:nvPr/>
          </p:nvSpPr>
          <p:spPr>
            <a:xfrm>
              <a:off x="2395296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/>
            <p:cNvSpPr/>
            <p:nvPr/>
          </p:nvSpPr>
          <p:spPr>
            <a:xfrm>
              <a:off x="1424622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/>
            <p:cNvSpPr/>
            <p:nvPr/>
          </p:nvSpPr>
          <p:spPr>
            <a:xfrm>
              <a:off x="1748180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/>
            <p:cNvSpPr/>
            <p:nvPr/>
          </p:nvSpPr>
          <p:spPr>
            <a:xfrm>
              <a:off x="2071738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/>
            <p:cNvSpPr/>
            <p:nvPr/>
          </p:nvSpPr>
          <p:spPr>
            <a:xfrm>
              <a:off x="2395296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/>
            <p:cNvSpPr/>
            <p:nvPr/>
          </p:nvSpPr>
          <p:spPr>
            <a:xfrm>
              <a:off x="1505546" y="2262339"/>
              <a:ext cx="128168" cy="16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9"/>
            <p:cNvSpPr/>
            <p:nvPr/>
          </p:nvSpPr>
          <p:spPr>
            <a:xfrm>
              <a:off x="1849335" y="2262339"/>
              <a:ext cx="128155" cy="1600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0"/>
            <p:cNvSpPr/>
            <p:nvPr/>
          </p:nvSpPr>
          <p:spPr>
            <a:xfrm>
              <a:off x="2172893" y="1938781"/>
              <a:ext cx="128155" cy="160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1"/>
            <p:cNvSpPr/>
            <p:nvPr/>
          </p:nvSpPr>
          <p:spPr>
            <a:xfrm>
              <a:off x="2496451" y="2262339"/>
              <a:ext cx="128155" cy="160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2"/>
            <p:cNvSpPr/>
            <p:nvPr/>
          </p:nvSpPr>
          <p:spPr>
            <a:xfrm>
              <a:off x="2809900" y="2575788"/>
              <a:ext cx="128155" cy="160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3"/>
            <p:cNvSpPr/>
            <p:nvPr/>
          </p:nvSpPr>
          <p:spPr>
            <a:xfrm>
              <a:off x="3143580" y="1938781"/>
              <a:ext cx="128155" cy="160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/>
            <p:cNvSpPr/>
            <p:nvPr/>
          </p:nvSpPr>
          <p:spPr>
            <a:xfrm>
              <a:off x="3457028" y="1938781"/>
              <a:ext cx="128155" cy="1600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/>
            <p:cNvSpPr/>
            <p:nvPr/>
          </p:nvSpPr>
          <p:spPr>
            <a:xfrm>
              <a:off x="3790695" y="1928672"/>
              <a:ext cx="128155" cy="1600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/>
            <p:cNvSpPr/>
            <p:nvPr/>
          </p:nvSpPr>
          <p:spPr>
            <a:xfrm>
              <a:off x="1495435" y="3546460"/>
              <a:ext cx="148390" cy="1802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/>
            <p:cNvSpPr/>
            <p:nvPr/>
          </p:nvSpPr>
          <p:spPr>
            <a:xfrm>
              <a:off x="1829115" y="3546460"/>
              <a:ext cx="148378" cy="1802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/>
            <p:cNvSpPr/>
            <p:nvPr/>
          </p:nvSpPr>
          <p:spPr>
            <a:xfrm>
              <a:off x="2142564" y="2899344"/>
              <a:ext cx="148378" cy="1802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/>
            <p:cNvSpPr/>
            <p:nvPr/>
          </p:nvSpPr>
          <p:spPr>
            <a:xfrm>
              <a:off x="2486340" y="2575786"/>
              <a:ext cx="148378" cy="1802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/>
            <p:cNvSpPr/>
            <p:nvPr/>
          </p:nvSpPr>
          <p:spPr>
            <a:xfrm>
              <a:off x="2799789" y="2899344"/>
              <a:ext cx="148378" cy="18022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/>
            <p:cNvSpPr/>
            <p:nvPr/>
          </p:nvSpPr>
          <p:spPr>
            <a:xfrm>
              <a:off x="3113250" y="3546460"/>
              <a:ext cx="148378" cy="18024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/>
            <p:cNvSpPr/>
            <p:nvPr/>
          </p:nvSpPr>
          <p:spPr>
            <a:xfrm>
              <a:off x="3446917" y="3536351"/>
              <a:ext cx="148378" cy="1802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/>
            <p:cNvSpPr/>
            <p:nvPr/>
          </p:nvSpPr>
          <p:spPr>
            <a:xfrm>
              <a:off x="3779873" y="3538840"/>
              <a:ext cx="148390" cy="18022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/>
            <p:cNvSpPr/>
            <p:nvPr/>
          </p:nvSpPr>
          <p:spPr>
            <a:xfrm>
              <a:off x="1475255" y="3818113"/>
              <a:ext cx="188141" cy="22530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/>
            <p:cNvSpPr/>
            <p:nvPr/>
          </p:nvSpPr>
          <p:spPr>
            <a:xfrm>
              <a:off x="3108208" y="3828222"/>
              <a:ext cx="188141" cy="22531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/>
            <p:cNvSpPr/>
            <p:nvPr/>
          </p:nvSpPr>
          <p:spPr>
            <a:xfrm>
              <a:off x="1485366" y="1563319"/>
              <a:ext cx="167919" cy="2050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/>
            <p:cNvSpPr/>
            <p:nvPr/>
          </p:nvSpPr>
          <p:spPr>
            <a:xfrm>
              <a:off x="3760380" y="1573428"/>
              <a:ext cx="167919" cy="2050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/>
            <p:cNvSpPr/>
            <p:nvPr/>
          </p:nvSpPr>
          <p:spPr>
            <a:xfrm>
              <a:off x="2758655" y="1535048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5" h="262889">
                  <a:moveTo>
                    <a:pt x="151663" y="60667"/>
                  </a:move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13"/>
                  </a:lnTo>
                  <a:lnTo>
                    <a:pt x="192112" y="70777"/>
                  </a:lnTo>
                  <a:lnTo>
                    <a:pt x="151663" y="60667"/>
                  </a:lnTo>
                  <a:close/>
                </a:path>
                <a:path w="222885" h="262889">
                  <a:moveTo>
                    <a:pt x="10109" y="222440"/>
                  </a:moveTo>
                  <a:lnTo>
                    <a:pt x="10109" y="262890"/>
                  </a:ln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151663" y="60667"/>
                  </a:lnTo>
                  <a:lnTo>
                    <a:pt x="121323" y="80886"/>
                  </a:lnTo>
                  <a:lnTo>
                    <a:pt x="121323" y="0"/>
                  </a:lnTo>
                  <a:lnTo>
                    <a:pt x="101104" y="0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70777" y="202222"/>
                  </a:lnTo>
                  <a:lnTo>
                    <a:pt x="10109" y="222440"/>
                  </a:lnTo>
                  <a:close/>
                </a:path>
                <a:path w="222885" h="262889">
                  <a:moveTo>
                    <a:pt x="121323" y="20218"/>
                  </a:moveTo>
                  <a:lnTo>
                    <a:pt x="121323" y="40436"/>
                  </a:lnTo>
                  <a:lnTo>
                    <a:pt x="141554" y="40436"/>
                  </a:lnTo>
                  <a:lnTo>
                    <a:pt x="141554" y="20218"/>
                  </a:lnTo>
                  <a:lnTo>
                    <a:pt x="121323" y="20218"/>
                  </a:lnTo>
                  <a:close/>
                </a:path>
                <a:path w="222885" h="262889">
                  <a:moveTo>
                    <a:pt x="80886" y="20218"/>
                  </a:moveTo>
                  <a:lnTo>
                    <a:pt x="80886" y="40436"/>
                  </a:lnTo>
                  <a:lnTo>
                    <a:pt x="101104" y="40436"/>
                  </a:lnTo>
                  <a:lnTo>
                    <a:pt x="101104" y="20218"/>
                  </a:lnTo>
                  <a:lnTo>
                    <a:pt x="80886" y="20218"/>
                  </a:lnTo>
                  <a:close/>
                </a:path>
                <a:path w="222885" h="262889">
                  <a:moveTo>
                    <a:pt x="0" y="111213"/>
                  </a:move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/>
            <p:cNvSpPr/>
            <p:nvPr/>
          </p:nvSpPr>
          <p:spPr>
            <a:xfrm>
              <a:off x="2758655" y="1535048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5" h="262889">
                  <a:moveTo>
                    <a:pt x="10109" y="262890"/>
                  </a:move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13"/>
                  </a:lnTo>
                  <a:lnTo>
                    <a:pt x="192112" y="70777"/>
                  </a:lnTo>
                  <a:lnTo>
                    <a:pt x="151663" y="60667"/>
                  </a:lnTo>
                  <a:lnTo>
                    <a:pt x="121323" y="80886"/>
                  </a:lnTo>
                  <a:lnTo>
                    <a:pt x="121323" y="40436"/>
                  </a:lnTo>
                  <a:lnTo>
                    <a:pt x="141554" y="40436"/>
                  </a:lnTo>
                  <a:lnTo>
                    <a:pt x="141554" y="20218"/>
                  </a:lnTo>
                  <a:lnTo>
                    <a:pt x="121323" y="20218"/>
                  </a:lnTo>
                  <a:lnTo>
                    <a:pt x="121323" y="0"/>
                  </a:lnTo>
                  <a:lnTo>
                    <a:pt x="101104" y="0"/>
                  </a:lnTo>
                  <a:lnTo>
                    <a:pt x="101104" y="20218"/>
                  </a:lnTo>
                  <a:lnTo>
                    <a:pt x="80886" y="20218"/>
                  </a:lnTo>
                  <a:lnTo>
                    <a:pt x="80886" y="40436"/>
                  </a:lnTo>
                  <a:lnTo>
                    <a:pt x="101104" y="40436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13"/>
                  </a:ln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10109" y="222440"/>
                  </a:lnTo>
                  <a:lnTo>
                    <a:pt x="10109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/>
            <p:cNvSpPr/>
            <p:nvPr/>
          </p:nvSpPr>
          <p:spPr>
            <a:xfrm>
              <a:off x="2768764" y="1797938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/>
            <p:cNvSpPr/>
            <p:nvPr/>
          </p:nvSpPr>
          <p:spPr>
            <a:xfrm>
              <a:off x="2768764" y="175748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/>
            <p:cNvSpPr/>
            <p:nvPr/>
          </p:nvSpPr>
          <p:spPr>
            <a:xfrm>
              <a:off x="2768764" y="1757489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/>
            <p:cNvSpPr/>
            <p:nvPr/>
          </p:nvSpPr>
          <p:spPr>
            <a:xfrm>
              <a:off x="2970987" y="175748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/>
            <p:cNvSpPr/>
            <p:nvPr/>
          </p:nvSpPr>
          <p:spPr>
            <a:xfrm>
              <a:off x="2768764" y="1777707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4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/>
            <p:cNvSpPr/>
            <p:nvPr/>
          </p:nvSpPr>
          <p:spPr>
            <a:xfrm>
              <a:off x="2768764" y="1737271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60" h="20319">
                  <a:moveTo>
                    <a:pt x="0" y="20218"/>
                  </a:moveTo>
                  <a:lnTo>
                    <a:pt x="606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/>
            <p:cNvSpPr/>
            <p:nvPr/>
          </p:nvSpPr>
          <p:spPr>
            <a:xfrm>
              <a:off x="2829432" y="1737271"/>
              <a:ext cx="81280" cy="0"/>
            </a:xfrm>
            <a:custGeom>
              <a:avLst/>
              <a:gdLst/>
              <a:ahLst/>
              <a:cxnLst/>
              <a:rect l="l" t="t" r="r" b="b"/>
              <a:pathLst>
                <a:path w="81280">
                  <a:moveTo>
                    <a:pt x="0" y="0"/>
                  </a:moveTo>
                  <a:lnTo>
                    <a:pt x="8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/>
            <p:cNvSpPr/>
            <p:nvPr/>
          </p:nvSpPr>
          <p:spPr>
            <a:xfrm>
              <a:off x="2910319" y="1737271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60" h="20319">
                  <a:moveTo>
                    <a:pt x="0" y="0"/>
                  </a:moveTo>
                  <a:lnTo>
                    <a:pt x="60667" y="20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/>
            <p:cNvSpPr/>
            <p:nvPr/>
          </p:nvSpPr>
          <p:spPr>
            <a:xfrm>
              <a:off x="3405771" y="3799954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5" h="262889">
                  <a:moveTo>
                    <a:pt x="151663" y="60667"/>
                  </a:move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close/>
                </a:path>
                <a:path w="222885" h="262889">
                  <a:moveTo>
                    <a:pt x="10109" y="222440"/>
                  </a:moveTo>
                  <a:lnTo>
                    <a:pt x="10109" y="262890"/>
                  </a:ln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151663" y="60667"/>
                  </a:lnTo>
                  <a:lnTo>
                    <a:pt x="121323" y="80886"/>
                  </a:lnTo>
                  <a:lnTo>
                    <a:pt x="121323" y="0"/>
                  </a:lnTo>
                  <a:lnTo>
                    <a:pt x="101104" y="0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70777" y="202222"/>
                  </a:lnTo>
                  <a:lnTo>
                    <a:pt x="10109" y="222440"/>
                  </a:lnTo>
                  <a:close/>
                </a:path>
                <a:path w="222885" h="262889">
                  <a:moveTo>
                    <a:pt x="121323" y="20218"/>
                  </a:moveTo>
                  <a:lnTo>
                    <a:pt x="121323" y="40449"/>
                  </a:lnTo>
                  <a:lnTo>
                    <a:pt x="141554" y="40449"/>
                  </a:lnTo>
                  <a:lnTo>
                    <a:pt x="141554" y="20218"/>
                  </a:lnTo>
                  <a:lnTo>
                    <a:pt x="121323" y="20218"/>
                  </a:lnTo>
                  <a:close/>
                </a:path>
                <a:path w="222885" h="262889">
                  <a:moveTo>
                    <a:pt x="80886" y="20218"/>
                  </a:moveTo>
                  <a:lnTo>
                    <a:pt x="80886" y="40449"/>
                  </a:lnTo>
                  <a:lnTo>
                    <a:pt x="101104" y="40449"/>
                  </a:lnTo>
                  <a:lnTo>
                    <a:pt x="101104" y="20218"/>
                  </a:lnTo>
                  <a:lnTo>
                    <a:pt x="80886" y="20218"/>
                  </a:lnTo>
                  <a:close/>
                </a:path>
                <a:path w="222885" h="262889">
                  <a:moveTo>
                    <a:pt x="0" y="111226"/>
                  </a:move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/>
            <p:cNvSpPr/>
            <p:nvPr/>
          </p:nvSpPr>
          <p:spPr>
            <a:xfrm>
              <a:off x="3405771" y="3799954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5" h="262889">
                  <a:moveTo>
                    <a:pt x="10109" y="262890"/>
                  </a:move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lnTo>
                    <a:pt x="121323" y="80886"/>
                  </a:lnTo>
                  <a:lnTo>
                    <a:pt x="121323" y="40449"/>
                  </a:lnTo>
                  <a:lnTo>
                    <a:pt x="141554" y="40449"/>
                  </a:lnTo>
                  <a:lnTo>
                    <a:pt x="141554" y="20218"/>
                  </a:lnTo>
                  <a:lnTo>
                    <a:pt x="121323" y="20218"/>
                  </a:lnTo>
                  <a:lnTo>
                    <a:pt x="121323" y="0"/>
                  </a:lnTo>
                  <a:lnTo>
                    <a:pt x="101104" y="0"/>
                  </a:lnTo>
                  <a:lnTo>
                    <a:pt x="101104" y="20218"/>
                  </a:lnTo>
                  <a:lnTo>
                    <a:pt x="80886" y="20218"/>
                  </a:lnTo>
                  <a:lnTo>
                    <a:pt x="80886" y="40449"/>
                  </a:lnTo>
                  <a:lnTo>
                    <a:pt x="101104" y="40449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10109" y="222440"/>
                  </a:lnTo>
                  <a:lnTo>
                    <a:pt x="10109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/>
            <p:cNvSpPr/>
            <p:nvPr/>
          </p:nvSpPr>
          <p:spPr>
            <a:xfrm>
              <a:off x="3405769" y="3992065"/>
              <a:ext cx="222444" cy="8089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/>
            <p:cNvSpPr/>
            <p:nvPr/>
          </p:nvSpPr>
          <p:spPr>
            <a:xfrm>
              <a:off x="2424975" y="1524939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4" h="283210">
                  <a:moveTo>
                    <a:pt x="182003" y="165143"/>
                  </a:moveTo>
                  <a:lnTo>
                    <a:pt x="182003" y="222440"/>
                  </a:lnTo>
                  <a:lnTo>
                    <a:pt x="242671" y="90995"/>
                  </a:lnTo>
                  <a:lnTo>
                    <a:pt x="252780" y="90995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82003" y="165143"/>
                  </a:lnTo>
                  <a:close/>
                </a:path>
                <a:path w="253364" h="283210">
                  <a:moveTo>
                    <a:pt x="30340" y="242658"/>
                  </a:moveTo>
                  <a:lnTo>
                    <a:pt x="30340" y="283108"/>
                  </a:lnTo>
                  <a:lnTo>
                    <a:pt x="222453" y="283108"/>
                  </a:lnTo>
                  <a:lnTo>
                    <a:pt x="222453" y="242658"/>
                  </a:lnTo>
                  <a:lnTo>
                    <a:pt x="182003" y="222440"/>
                  </a:lnTo>
                  <a:lnTo>
                    <a:pt x="182003" y="165143"/>
                  </a:lnTo>
                  <a:lnTo>
                    <a:pt x="171894" y="181991"/>
                  </a:lnTo>
                  <a:lnTo>
                    <a:pt x="171894" y="73298"/>
                  </a:lnTo>
                  <a:lnTo>
                    <a:pt x="141566" y="171881"/>
                  </a:lnTo>
                  <a:lnTo>
                    <a:pt x="131445" y="20218"/>
                  </a:lnTo>
                  <a:lnTo>
                    <a:pt x="131445" y="0"/>
                  </a:lnTo>
                  <a:lnTo>
                    <a:pt x="121335" y="0"/>
                  </a:lnTo>
                  <a:lnTo>
                    <a:pt x="121335" y="20218"/>
                  </a:lnTo>
                  <a:lnTo>
                    <a:pt x="111226" y="171881"/>
                  </a:lnTo>
                  <a:lnTo>
                    <a:pt x="80899" y="73329"/>
                  </a:lnTo>
                  <a:lnTo>
                    <a:pt x="80899" y="181991"/>
                  </a:lnTo>
                  <a:lnTo>
                    <a:pt x="70777" y="165122"/>
                  </a:lnTo>
                  <a:lnTo>
                    <a:pt x="70777" y="222440"/>
                  </a:lnTo>
                  <a:lnTo>
                    <a:pt x="30340" y="242658"/>
                  </a:lnTo>
                  <a:close/>
                </a:path>
                <a:path w="253364" h="283210">
                  <a:moveTo>
                    <a:pt x="171894" y="73298"/>
                  </a:moveTo>
                  <a:lnTo>
                    <a:pt x="171894" y="181991"/>
                  </a:lnTo>
                  <a:lnTo>
                    <a:pt x="192112" y="50546"/>
                  </a:lnTo>
                  <a:lnTo>
                    <a:pt x="202234" y="50546"/>
                  </a:lnTo>
                  <a:lnTo>
                    <a:pt x="202234" y="30327"/>
                  </a:lnTo>
                  <a:lnTo>
                    <a:pt x="182003" y="30327"/>
                  </a:lnTo>
                  <a:lnTo>
                    <a:pt x="182003" y="40436"/>
                  </a:lnTo>
                  <a:lnTo>
                    <a:pt x="171894" y="73298"/>
                  </a:lnTo>
                  <a:close/>
                </a:path>
                <a:path w="253364" h="283210">
                  <a:moveTo>
                    <a:pt x="131445" y="0"/>
                  </a:moveTo>
                  <a:lnTo>
                    <a:pt x="131445" y="20218"/>
                  </a:lnTo>
                  <a:lnTo>
                    <a:pt x="141566" y="10109"/>
                  </a:lnTo>
                  <a:lnTo>
                    <a:pt x="131445" y="0"/>
                  </a:lnTo>
                  <a:close/>
                </a:path>
                <a:path w="253364" h="283210">
                  <a:moveTo>
                    <a:pt x="111226" y="10109"/>
                  </a:moveTo>
                  <a:lnTo>
                    <a:pt x="121335" y="20218"/>
                  </a:lnTo>
                  <a:lnTo>
                    <a:pt x="121335" y="0"/>
                  </a:lnTo>
                  <a:lnTo>
                    <a:pt x="111226" y="10109"/>
                  </a:lnTo>
                  <a:close/>
                </a:path>
                <a:path w="253364" h="283210">
                  <a:moveTo>
                    <a:pt x="50558" y="30327"/>
                  </a:moveTo>
                  <a:lnTo>
                    <a:pt x="50558" y="50546"/>
                  </a:lnTo>
                  <a:lnTo>
                    <a:pt x="60667" y="50546"/>
                  </a:lnTo>
                  <a:lnTo>
                    <a:pt x="80899" y="181991"/>
                  </a:lnTo>
                  <a:lnTo>
                    <a:pt x="80899" y="73329"/>
                  </a:lnTo>
                  <a:lnTo>
                    <a:pt x="70777" y="40436"/>
                  </a:lnTo>
                  <a:lnTo>
                    <a:pt x="70777" y="30327"/>
                  </a:lnTo>
                  <a:lnTo>
                    <a:pt x="50558" y="30327"/>
                  </a:lnTo>
                  <a:close/>
                </a:path>
                <a:path w="253364" h="283210">
                  <a:moveTo>
                    <a:pt x="0" y="70777"/>
                  </a:moveTo>
                  <a:lnTo>
                    <a:pt x="0" y="90995"/>
                  </a:lnTo>
                  <a:lnTo>
                    <a:pt x="10121" y="90995"/>
                  </a:lnTo>
                  <a:lnTo>
                    <a:pt x="70777" y="222440"/>
                  </a:lnTo>
                  <a:lnTo>
                    <a:pt x="70777" y="165122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/>
            <p:cNvSpPr/>
            <p:nvPr/>
          </p:nvSpPr>
          <p:spPr>
            <a:xfrm>
              <a:off x="2424976" y="1524939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4" h="283210">
                  <a:moveTo>
                    <a:pt x="30340" y="283108"/>
                  </a:moveTo>
                  <a:lnTo>
                    <a:pt x="222453" y="283108"/>
                  </a:lnTo>
                  <a:lnTo>
                    <a:pt x="222453" y="242658"/>
                  </a:lnTo>
                  <a:lnTo>
                    <a:pt x="182003" y="222440"/>
                  </a:lnTo>
                  <a:lnTo>
                    <a:pt x="242671" y="90995"/>
                  </a:lnTo>
                  <a:lnTo>
                    <a:pt x="252780" y="90995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71894" y="181991"/>
                  </a:lnTo>
                  <a:lnTo>
                    <a:pt x="192112" y="50546"/>
                  </a:lnTo>
                  <a:lnTo>
                    <a:pt x="202234" y="50546"/>
                  </a:lnTo>
                  <a:lnTo>
                    <a:pt x="202234" y="30327"/>
                  </a:lnTo>
                  <a:lnTo>
                    <a:pt x="182003" y="30327"/>
                  </a:lnTo>
                  <a:lnTo>
                    <a:pt x="182003" y="40436"/>
                  </a:lnTo>
                  <a:lnTo>
                    <a:pt x="141566" y="171881"/>
                  </a:lnTo>
                  <a:lnTo>
                    <a:pt x="131445" y="20218"/>
                  </a:lnTo>
                  <a:lnTo>
                    <a:pt x="141566" y="10109"/>
                  </a:lnTo>
                  <a:lnTo>
                    <a:pt x="131445" y="0"/>
                  </a:lnTo>
                  <a:lnTo>
                    <a:pt x="121335" y="0"/>
                  </a:lnTo>
                  <a:lnTo>
                    <a:pt x="111226" y="10109"/>
                  </a:lnTo>
                  <a:lnTo>
                    <a:pt x="121335" y="20218"/>
                  </a:lnTo>
                  <a:lnTo>
                    <a:pt x="111226" y="171881"/>
                  </a:lnTo>
                  <a:lnTo>
                    <a:pt x="70777" y="40436"/>
                  </a:lnTo>
                  <a:lnTo>
                    <a:pt x="70777" y="30327"/>
                  </a:lnTo>
                  <a:lnTo>
                    <a:pt x="50558" y="30327"/>
                  </a:lnTo>
                  <a:lnTo>
                    <a:pt x="50558" y="50546"/>
                  </a:lnTo>
                  <a:lnTo>
                    <a:pt x="60667" y="50546"/>
                  </a:lnTo>
                  <a:lnTo>
                    <a:pt x="80899" y="181991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lnTo>
                    <a:pt x="0" y="90995"/>
                  </a:lnTo>
                  <a:lnTo>
                    <a:pt x="10121" y="90995"/>
                  </a:lnTo>
                  <a:lnTo>
                    <a:pt x="70777" y="222440"/>
                  </a:lnTo>
                  <a:lnTo>
                    <a:pt x="30340" y="242658"/>
                  </a:lnTo>
                  <a:lnTo>
                    <a:pt x="30340" y="2831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/>
            <p:cNvSpPr/>
            <p:nvPr/>
          </p:nvSpPr>
          <p:spPr>
            <a:xfrm>
              <a:off x="2495753" y="1747380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60">
                  <a:moveTo>
                    <a:pt x="0" y="0"/>
                  </a:moveTo>
                  <a:lnTo>
                    <a:pt x="1112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/>
            <p:cNvSpPr/>
            <p:nvPr/>
          </p:nvSpPr>
          <p:spPr>
            <a:xfrm>
              <a:off x="2455316" y="1767598"/>
              <a:ext cx="192405" cy="0"/>
            </a:xfrm>
            <a:custGeom>
              <a:avLst/>
              <a:gdLst/>
              <a:ahLst/>
              <a:cxnLst/>
              <a:rect l="l" t="t" r="r" b="b"/>
              <a:pathLst>
                <a:path w="192405">
                  <a:moveTo>
                    <a:pt x="0" y="0"/>
                  </a:moveTo>
                  <a:lnTo>
                    <a:pt x="1921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/>
            <p:cNvSpPr/>
            <p:nvPr/>
          </p:nvSpPr>
          <p:spPr>
            <a:xfrm>
              <a:off x="2455316" y="1787829"/>
              <a:ext cx="192405" cy="0"/>
            </a:xfrm>
            <a:custGeom>
              <a:avLst/>
              <a:gdLst/>
              <a:ahLst/>
              <a:cxnLst/>
              <a:rect l="l" t="t" r="r" b="b"/>
              <a:pathLst>
                <a:path w="192405">
                  <a:moveTo>
                    <a:pt x="0" y="0"/>
                  </a:moveTo>
                  <a:lnTo>
                    <a:pt x="1921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/>
            <p:cNvSpPr/>
            <p:nvPr/>
          </p:nvSpPr>
          <p:spPr>
            <a:xfrm>
              <a:off x="2435097" y="1605826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/>
            <p:cNvSpPr/>
            <p:nvPr/>
          </p:nvSpPr>
          <p:spPr>
            <a:xfrm>
              <a:off x="2485643" y="15653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/>
            <p:cNvSpPr/>
            <p:nvPr/>
          </p:nvSpPr>
          <p:spPr>
            <a:xfrm>
              <a:off x="2546311" y="1545158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101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/>
            <p:cNvSpPr/>
            <p:nvPr/>
          </p:nvSpPr>
          <p:spPr>
            <a:xfrm>
              <a:off x="2606979" y="1565389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/>
            <p:cNvSpPr/>
            <p:nvPr/>
          </p:nvSpPr>
          <p:spPr>
            <a:xfrm>
              <a:off x="2657538" y="1605826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/>
            <p:cNvSpPr/>
            <p:nvPr/>
          </p:nvSpPr>
          <p:spPr>
            <a:xfrm>
              <a:off x="2424975" y="3789845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4" h="283210">
                  <a:moveTo>
                    <a:pt x="182003" y="165154"/>
                  </a:moveTo>
                  <a:lnTo>
                    <a:pt x="182003" y="222440"/>
                  </a:lnTo>
                  <a:lnTo>
                    <a:pt x="242671" y="90995"/>
                  </a:lnTo>
                  <a:lnTo>
                    <a:pt x="252780" y="90995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82003" y="165154"/>
                  </a:lnTo>
                  <a:close/>
                </a:path>
                <a:path w="253364" h="283210">
                  <a:moveTo>
                    <a:pt x="30340" y="242671"/>
                  </a:moveTo>
                  <a:lnTo>
                    <a:pt x="30340" y="283108"/>
                  </a:lnTo>
                  <a:lnTo>
                    <a:pt x="222453" y="283108"/>
                  </a:lnTo>
                  <a:lnTo>
                    <a:pt x="222453" y="242671"/>
                  </a:lnTo>
                  <a:lnTo>
                    <a:pt x="182003" y="222440"/>
                  </a:lnTo>
                  <a:lnTo>
                    <a:pt x="182003" y="165154"/>
                  </a:lnTo>
                  <a:lnTo>
                    <a:pt x="171894" y="182003"/>
                  </a:lnTo>
                  <a:lnTo>
                    <a:pt x="171894" y="73298"/>
                  </a:lnTo>
                  <a:lnTo>
                    <a:pt x="141566" y="171881"/>
                  </a:lnTo>
                  <a:lnTo>
                    <a:pt x="131445" y="20218"/>
                  </a:lnTo>
                  <a:lnTo>
                    <a:pt x="131445" y="0"/>
                  </a:lnTo>
                  <a:lnTo>
                    <a:pt x="121335" y="0"/>
                  </a:lnTo>
                  <a:lnTo>
                    <a:pt x="121335" y="20218"/>
                  </a:lnTo>
                  <a:lnTo>
                    <a:pt x="111226" y="171881"/>
                  </a:lnTo>
                  <a:lnTo>
                    <a:pt x="80899" y="73329"/>
                  </a:lnTo>
                  <a:lnTo>
                    <a:pt x="80899" y="182003"/>
                  </a:lnTo>
                  <a:lnTo>
                    <a:pt x="70777" y="165133"/>
                  </a:lnTo>
                  <a:lnTo>
                    <a:pt x="70777" y="222440"/>
                  </a:lnTo>
                  <a:lnTo>
                    <a:pt x="30340" y="242671"/>
                  </a:lnTo>
                  <a:close/>
                </a:path>
                <a:path w="253364" h="283210">
                  <a:moveTo>
                    <a:pt x="171894" y="73298"/>
                  </a:moveTo>
                  <a:lnTo>
                    <a:pt x="171894" y="182003"/>
                  </a:lnTo>
                  <a:lnTo>
                    <a:pt x="192112" y="50558"/>
                  </a:lnTo>
                  <a:lnTo>
                    <a:pt x="202234" y="50558"/>
                  </a:lnTo>
                  <a:lnTo>
                    <a:pt x="202234" y="30327"/>
                  </a:lnTo>
                  <a:lnTo>
                    <a:pt x="182003" y="30327"/>
                  </a:lnTo>
                  <a:lnTo>
                    <a:pt x="182003" y="40436"/>
                  </a:lnTo>
                  <a:lnTo>
                    <a:pt x="171894" y="73298"/>
                  </a:lnTo>
                  <a:close/>
                </a:path>
                <a:path w="253364" h="283210">
                  <a:moveTo>
                    <a:pt x="131445" y="0"/>
                  </a:moveTo>
                  <a:lnTo>
                    <a:pt x="131445" y="20218"/>
                  </a:lnTo>
                  <a:lnTo>
                    <a:pt x="141566" y="10109"/>
                  </a:lnTo>
                  <a:lnTo>
                    <a:pt x="131445" y="0"/>
                  </a:lnTo>
                  <a:close/>
                </a:path>
                <a:path w="253364" h="283210">
                  <a:moveTo>
                    <a:pt x="111226" y="10109"/>
                  </a:moveTo>
                  <a:lnTo>
                    <a:pt x="121335" y="20218"/>
                  </a:lnTo>
                  <a:lnTo>
                    <a:pt x="121335" y="0"/>
                  </a:lnTo>
                  <a:lnTo>
                    <a:pt x="111226" y="10109"/>
                  </a:lnTo>
                  <a:close/>
                </a:path>
                <a:path w="253364" h="283210">
                  <a:moveTo>
                    <a:pt x="50558" y="30327"/>
                  </a:moveTo>
                  <a:lnTo>
                    <a:pt x="50558" y="50558"/>
                  </a:lnTo>
                  <a:lnTo>
                    <a:pt x="60667" y="50558"/>
                  </a:lnTo>
                  <a:lnTo>
                    <a:pt x="80899" y="182003"/>
                  </a:lnTo>
                  <a:lnTo>
                    <a:pt x="80899" y="73329"/>
                  </a:lnTo>
                  <a:lnTo>
                    <a:pt x="70777" y="40436"/>
                  </a:lnTo>
                  <a:lnTo>
                    <a:pt x="70777" y="30327"/>
                  </a:lnTo>
                  <a:lnTo>
                    <a:pt x="50558" y="30327"/>
                  </a:lnTo>
                  <a:close/>
                </a:path>
                <a:path w="253364" h="283210">
                  <a:moveTo>
                    <a:pt x="0" y="70777"/>
                  </a:moveTo>
                  <a:lnTo>
                    <a:pt x="0" y="90995"/>
                  </a:lnTo>
                  <a:lnTo>
                    <a:pt x="10121" y="90995"/>
                  </a:lnTo>
                  <a:lnTo>
                    <a:pt x="70777" y="222440"/>
                  </a:lnTo>
                  <a:lnTo>
                    <a:pt x="70777" y="165133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/>
            <p:cNvSpPr/>
            <p:nvPr/>
          </p:nvSpPr>
          <p:spPr>
            <a:xfrm>
              <a:off x="2424976" y="3789845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4" h="283210">
                  <a:moveTo>
                    <a:pt x="30340" y="283108"/>
                  </a:moveTo>
                  <a:lnTo>
                    <a:pt x="222453" y="283108"/>
                  </a:lnTo>
                  <a:lnTo>
                    <a:pt x="222453" y="242671"/>
                  </a:lnTo>
                  <a:lnTo>
                    <a:pt x="182003" y="222440"/>
                  </a:lnTo>
                  <a:lnTo>
                    <a:pt x="242671" y="90995"/>
                  </a:lnTo>
                  <a:lnTo>
                    <a:pt x="252780" y="90995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71894" y="182003"/>
                  </a:lnTo>
                  <a:lnTo>
                    <a:pt x="192112" y="50558"/>
                  </a:lnTo>
                  <a:lnTo>
                    <a:pt x="202234" y="50558"/>
                  </a:lnTo>
                  <a:lnTo>
                    <a:pt x="202234" y="30327"/>
                  </a:lnTo>
                  <a:lnTo>
                    <a:pt x="182003" y="30327"/>
                  </a:lnTo>
                  <a:lnTo>
                    <a:pt x="182003" y="40436"/>
                  </a:lnTo>
                  <a:lnTo>
                    <a:pt x="141566" y="171881"/>
                  </a:lnTo>
                  <a:lnTo>
                    <a:pt x="131445" y="20218"/>
                  </a:lnTo>
                  <a:lnTo>
                    <a:pt x="141566" y="10109"/>
                  </a:lnTo>
                  <a:lnTo>
                    <a:pt x="131445" y="0"/>
                  </a:lnTo>
                  <a:lnTo>
                    <a:pt x="121335" y="0"/>
                  </a:lnTo>
                  <a:lnTo>
                    <a:pt x="111226" y="10109"/>
                  </a:lnTo>
                  <a:lnTo>
                    <a:pt x="121335" y="20218"/>
                  </a:lnTo>
                  <a:lnTo>
                    <a:pt x="111226" y="171881"/>
                  </a:lnTo>
                  <a:lnTo>
                    <a:pt x="70777" y="40436"/>
                  </a:lnTo>
                  <a:lnTo>
                    <a:pt x="70777" y="30327"/>
                  </a:lnTo>
                  <a:lnTo>
                    <a:pt x="50558" y="30327"/>
                  </a:lnTo>
                  <a:lnTo>
                    <a:pt x="50558" y="50558"/>
                  </a:lnTo>
                  <a:lnTo>
                    <a:pt x="60667" y="50558"/>
                  </a:lnTo>
                  <a:lnTo>
                    <a:pt x="80899" y="182003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lnTo>
                    <a:pt x="0" y="90995"/>
                  </a:lnTo>
                  <a:lnTo>
                    <a:pt x="10121" y="90995"/>
                  </a:lnTo>
                  <a:lnTo>
                    <a:pt x="70777" y="222440"/>
                  </a:lnTo>
                  <a:lnTo>
                    <a:pt x="30340" y="242671"/>
                  </a:lnTo>
                  <a:lnTo>
                    <a:pt x="30340" y="283108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/>
            <p:cNvSpPr/>
            <p:nvPr/>
          </p:nvSpPr>
          <p:spPr>
            <a:xfrm>
              <a:off x="2495753" y="4012285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60">
                  <a:moveTo>
                    <a:pt x="0" y="0"/>
                  </a:moveTo>
                  <a:lnTo>
                    <a:pt x="111226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/>
            <p:cNvSpPr/>
            <p:nvPr/>
          </p:nvSpPr>
          <p:spPr>
            <a:xfrm>
              <a:off x="2455316" y="4022405"/>
              <a:ext cx="192405" cy="20320"/>
            </a:xfrm>
            <a:custGeom>
              <a:avLst/>
              <a:gdLst/>
              <a:ahLst/>
              <a:cxnLst/>
              <a:rect l="l" t="t" r="r" b="b"/>
              <a:pathLst>
                <a:path w="192405" h="20320">
                  <a:moveTo>
                    <a:pt x="192112" y="20222"/>
                  </a:moveTo>
                  <a:lnTo>
                    <a:pt x="19211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9211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/>
            <p:cNvSpPr/>
            <p:nvPr/>
          </p:nvSpPr>
          <p:spPr>
            <a:xfrm>
              <a:off x="2455316" y="4042623"/>
              <a:ext cx="192405" cy="20320"/>
            </a:xfrm>
            <a:custGeom>
              <a:avLst/>
              <a:gdLst/>
              <a:ahLst/>
              <a:cxnLst/>
              <a:rect l="l" t="t" r="r" b="b"/>
              <a:pathLst>
                <a:path w="192405" h="20320">
                  <a:moveTo>
                    <a:pt x="192112" y="20222"/>
                  </a:moveTo>
                  <a:lnTo>
                    <a:pt x="19211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9211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/>
            <p:cNvSpPr/>
            <p:nvPr/>
          </p:nvSpPr>
          <p:spPr>
            <a:xfrm>
              <a:off x="2435097" y="387073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0" y="10121"/>
                  </a:moveTo>
                  <a:lnTo>
                    <a:pt x="10109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/>
            <p:cNvSpPr/>
            <p:nvPr/>
          </p:nvSpPr>
          <p:spPr>
            <a:xfrm>
              <a:off x="2485643" y="383029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/>
            <p:cNvSpPr/>
            <p:nvPr/>
          </p:nvSpPr>
          <p:spPr>
            <a:xfrm>
              <a:off x="2546311" y="381006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5054" y="-10111"/>
                  </a:moveTo>
                  <a:lnTo>
                    <a:pt x="5054" y="10111"/>
                  </a:lnTo>
                </a:path>
              </a:pathLst>
            </a:custGeom>
            <a:ln w="10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/>
            <p:cNvSpPr/>
            <p:nvPr/>
          </p:nvSpPr>
          <p:spPr>
            <a:xfrm>
              <a:off x="2606979" y="383029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/>
            <p:cNvSpPr/>
            <p:nvPr/>
          </p:nvSpPr>
          <p:spPr>
            <a:xfrm>
              <a:off x="2657538" y="387073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0" y="0"/>
                  </a:moveTo>
                  <a:lnTo>
                    <a:pt x="10109" y="10121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/>
            <p:cNvSpPr/>
            <p:nvPr/>
          </p:nvSpPr>
          <p:spPr>
            <a:xfrm>
              <a:off x="2141878" y="3162945"/>
              <a:ext cx="192104" cy="25278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/>
            <p:cNvSpPr/>
            <p:nvPr/>
          </p:nvSpPr>
          <p:spPr>
            <a:xfrm>
              <a:off x="2151989" y="2202383"/>
              <a:ext cx="171881" cy="23256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/>
            <p:cNvSpPr/>
            <p:nvPr/>
          </p:nvSpPr>
          <p:spPr>
            <a:xfrm>
              <a:off x="2788983" y="1878825"/>
              <a:ext cx="171894" cy="23256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/>
            <p:cNvSpPr/>
            <p:nvPr/>
          </p:nvSpPr>
          <p:spPr>
            <a:xfrm>
              <a:off x="4145531" y="3484217"/>
              <a:ext cx="192104" cy="25278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/>
            <p:cNvSpPr/>
            <p:nvPr/>
          </p:nvSpPr>
          <p:spPr>
            <a:xfrm>
              <a:off x="2162098" y="381006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78372"/>
                  </a:lnTo>
                  <a:lnTo>
                    <a:pt x="90995" y="91008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04" y="78372"/>
                  </a:moveTo>
                  <a:lnTo>
                    <a:pt x="101104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04" y="78372"/>
                  </a:lnTo>
                  <a:close/>
                </a:path>
                <a:path w="161925" h="262889">
                  <a:moveTo>
                    <a:pt x="101104" y="141554"/>
                  </a:move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close/>
                </a:path>
                <a:path w="161925" h="262889">
                  <a:moveTo>
                    <a:pt x="90995" y="20218"/>
                  </a:moveTo>
                  <a:lnTo>
                    <a:pt x="90995" y="80886"/>
                  </a:lnTo>
                  <a:lnTo>
                    <a:pt x="111213" y="30340"/>
                  </a:lnTo>
                  <a:lnTo>
                    <a:pt x="90995" y="20218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18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27" y="151663"/>
                  </a:moveTo>
                  <a:lnTo>
                    <a:pt x="60667" y="151663"/>
                  </a:lnTo>
                  <a:lnTo>
                    <a:pt x="60667" y="141554"/>
                  </a:lnTo>
                  <a:lnTo>
                    <a:pt x="30327" y="151663"/>
                  </a:lnTo>
                  <a:close/>
                </a:path>
                <a:path w="161925" h="262889">
                  <a:moveTo>
                    <a:pt x="20218" y="60667"/>
                  </a:move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54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/>
            <p:cNvSpPr/>
            <p:nvPr/>
          </p:nvSpPr>
          <p:spPr>
            <a:xfrm>
              <a:off x="2162098" y="381006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0995" y="91008"/>
                  </a:lnTo>
                  <a:lnTo>
                    <a:pt x="90995" y="80886"/>
                  </a:lnTo>
                  <a:lnTo>
                    <a:pt x="111213" y="30340"/>
                  </a:ln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54"/>
                  </a:lnTo>
                  <a:lnTo>
                    <a:pt x="30327" y="151663"/>
                  </a:lnTo>
                  <a:lnTo>
                    <a:pt x="60667" y="151663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/>
            <p:cNvSpPr/>
            <p:nvPr/>
          </p:nvSpPr>
          <p:spPr>
            <a:xfrm>
              <a:off x="2162098" y="4032514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72" y="20222"/>
                  </a:moveTo>
                  <a:lnTo>
                    <a:pt x="16177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7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/>
            <p:cNvSpPr/>
            <p:nvPr/>
          </p:nvSpPr>
          <p:spPr>
            <a:xfrm>
              <a:off x="2162098" y="4042623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72" y="20222"/>
                  </a:moveTo>
                  <a:lnTo>
                    <a:pt x="16177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7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/>
            <p:cNvSpPr/>
            <p:nvPr/>
          </p:nvSpPr>
          <p:spPr>
            <a:xfrm>
              <a:off x="2212657" y="4022394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60">
                  <a:moveTo>
                    <a:pt x="0" y="0"/>
                  </a:moveTo>
                  <a:lnTo>
                    <a:pt x="60655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/>
            <p:cNvSpPr/>
            <p:nvPr/>
          </p:nvSpPr>
          <p:spPr>
            <a:xfrm>
              <a:off x="2222766" y="3941506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39" h="20320">
                  <a:moveTo>
                    <a:pt x="0" y="20222"/>
                  </a:moveTo>
                  <a:lnTo>
                    <a:pt x="40436" y="20222"/>
                  </a:lnTo>
                  <a:lnTo>
                    <a:pt x="40436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/>
            <p:cNvSpPr/>
            <p:nvPr/>
          </p:nvSpPr>
          <p:spPr>
            <a:xfrm>
              <a:off x="2222766" y="3951615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39" h="20320">
                  <a:moveTo>
                    <a:pt x="0" y="20222"/>
                  </a:moveTo>
                  <a:lnTo>
                    <a:pt x="40436" y="20222"/>
                  </a:lnTo>
                  <a:lnTo>
                    <a:pt x="40436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/>
            <p:cNvSpPr/>
            <p:nvPr/>
          </p:nvSpPr>
          <p:spPr>
            <a:xfrm>
              <a:off x="2232875" y="383028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19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/>
            <p:cNvSpPr/>
            <p:nvPr/>
          </p:nvSpPr>
          <p:spPr>
            <a:xfrm>
              <a:off x="3122663" y="315283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78362"/>
                  </a:lnTo>
                  <a:lnTo>
                    <a:pt x="90995" y="90995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04" y="78362"/>
                  </a:move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04" y="78362"/>
                  </a:lnTo>
                  <a:close/>
                </a:path>
                <a:path w="161925" h="262889">
                  <a:moveTo>
                    <a:pt x="101104" y="141554"/>
                  </a:move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close/>
                </a:path>
                <a:path w="161925" h="262889">
                  <a:moveTo>
                    <a:pt x="90995" y="20218"/>
                  </a:move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18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27" y="151663"/>
                  </a:moveTo>
                  <a:lnTo>
                    <a:pt x="60667" y="151663"/>
                  </a:lnTo>
                  <a:lnTo>
                    <a:pt x="60667" y="141554"/>
                  </a:lnTo>
                  <a:lnTo>
                    <a:pt x="30327" y="151663"/>
                  </a:lnTo>
                  <a:close/>
                </a:path>
                <a:path w="161925" h="262889">
                  <a:moveTo>
                    <a:pt x="20218" y="60667"/>
                  </a:move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/>
            <p:cNvSpPr/>
            <p:nvPr/>
          </p:nvSpPr>
          <p:spPr>
            <a:xfrm>
              <a:off x="3122663" y="315283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0995" y="90995"/>
                  </a:ln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30327" y="151663"/>
                  </a:lnTo>
                  <a:lnTo>
                    <a:pt x="60667" y="151663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/>
            <p:cNvSpPr/>
            <p:nvPr/>
          </p:nvSpPr>
          <p:spPr>
            <a:xfrm>
              <a:off x="3122663" y="3375289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72" y="20222"/>
                  </a:moveTo>
                  <a:lnTo>
                    <a:pt x="16177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7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/>
            <p:cNvSpPr/>
            <p:nvPr/>
          </p:nvSpPr>
          <p:spPr>
            <a:xfrm>
              <a:off x="3122663" y="3385398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72" y="20222"/>
                  </a:moveTo>
                  <a:lnTo>
                    <a:pt x="16177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7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/>
            <p:cNvSpPr/>
            <p:nvPr/>
          </p:nvSpPr>
          <p:spPr>
            <a:xfrm>
              <a:off x="3173221" y="3365169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60">
                  <a:moveTo>
                    <a:pt x="0" y="0"/>
                  </a:moveTo>
                  <a:lnTo>
                    <a:pt x="60655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/>
            <p:cNvSpPr/>
            <p:nvPr/>
          </p:nvSpPr>
          <p:spPr>
            <a:xfrm>
              <a:off x="3183331" y="3284281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39" h="20320">
                  <a:moveTo>
                    <a:pt x="0" y="20222"/>
                  </a:moveTo>
                  <a:lnTo>
                    <a:pt x="40436" y="20222"/>
                  </a:lnTo>
                  <a:lnTo>
                    <a:pt x="40436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/>
            <p:cNvSpPr/>
            <p:nvPr/>
          </p:nvSpPr>
          <p:spPr>
            <a:xfrm>
              <a:off x="3183331" y="3294390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39" h="20320">
                  <a:moveTo>
                    <a:pt x="0" y="20222"/>
                  </a:moveTo>
                  <a:lnTo>
                    <a:pt x="40436" y="20222"/>
                  </a:lnTo>
                  <a:lnTo>
                    <a:pt x="40436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/>
            <p:cNvSpPr/>
            <p:nvPr/>
          </p:nvSpPr>
          <p:spPr>
            <a:xfrm>
              <a:off x="3193440" y="317305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19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/>
            <p:cNvSpPr/>
            <p:nvPr/>
          </p:nvSpPr>
          <p:spPr>
            <a:xfrm>
              <a:off x="4141609" y="190981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49"/>
                  </a:moveTo>
                  <a:lnTo>
                    <a:pt x="0" y="262890"/>
                  </a:lnTo>
                  <a:lnTo>
                    <a:pt x="161772" y="262890"/>
                  </a:lnTo>
                  <a:lnTo>
                    <a:pt x="161772" y="232549"/>
                  </a:lnTo>
                  <a:lnTo>
                    <a:pt x="111213" y="212331"/>
                  </a:lnTo>
                  <a:lnTo>
                    <a:pt x="101104" y="171881"/>
                  </a:lnTo>
                  <a:lnTo>
                    <a:pt x="101104" y="78359"/>
                  </a:lnTo>
                  <a:lnTo>
                    <a:pt x="90995" y="90995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60667" y="171881"/>
                  </a:lnTo>
                  <a:lnTo>
                    <a:pt x="50546" y="212331"/>
                  </a:lnTo>
                  <a:lnTo>
                    <a:pt x="0" y="232549"/>
                  </a:lnTo>
                  <a:close/>
                </a:path>
                <a:path w="161925" h="262889">
                  <a:moveTo>
                    <a:pt x="101104" y="78359"/>
                  </a:move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55"/>
                  </a:lnTo>
                  <a:lnTo>
                    <a:pt x="131445" y="40436"/>
                  </a:lnTo>
                  <a:lnTo>
                    <a:pt x="101104" y="78359"/>
                  </a:lnTo>
                  <a:close/>
                </a:path>
                <a:path w="161925" h="262889">
                  <a:moveTo>
                    <a:pt x="101104" y="141554"/>
                  </a:move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close/>
                </a:path>
                <a:path w="161925" h="262889">
                  <a:moveTo>
                    <a:pt x="90995" y="20218"/>
                  </a:move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18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27" y="151663"/>
                  </a:moveTo>
                  <a:lnTo>
                    <a:pt x="60667" y="151663"/>
                  </a:lnTo>
                  <a:lnTo>
                    <a:pt x="60667" y="141554"/>
                  </a:lnTo>
                  <a:lnTo>
                    <a:pt x="30327" y="151663"/>
                  </a:lnTo>
                  <a:close/>
                </a:path>
                <a:path w="161925" h="262889">
                  <a:moveTo>
                    <a:pt x="20218" y="60655"/>
                  </a:move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60667" y="20218"/>
                  </a:lnTo>
                  <a:lnTo>
                    <a:pt x="30327" y="40436"/>
                  </a:lnTo>
                  <a:lnTo>
                    <a:pt x="20218" y="6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/>
            <p:cNvSpPr/>
            <p:nvPr/>
          </p:nvSpPr>
          <p:spPr>
            <a:xfrm>
              <a:off x="4141609" y="190981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72" y="262890"/>
                  </a:lnTo>
                  <a:lnTo>
                    <a:pt x="161772" y="232549"/>
                  </a:lnTo>
                  <a:lnTo>
                    <a:pt x="111213" y="212331"/>
                  </a:lnTo>
                  <a:lnTo>
                    <a:pt x="101104" y="171881"/>
                  </a:ln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55"/>
                  </a:lnTo>
                  <a:lnTo>
                    <a:pt x="131445" y="40436"/>
                  </a:lnTo>
                  <a:lnTo>
                    <a:pt x="90995" y="90995"/>
                  </a:ln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30327" y="40436"/>
                  </a:lnTo>
                  <a:lnTo>
                    <a:pt x="20218" y="60655"/>
                  </a:ln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30327" y="151663"/>
                  </a:lnTo>
                  <a:lnTo>
                    <a:pt x="60667" y="151663"/>
                  </a:lnTo>
                  <a:lnTo>
                    <a:pt x="60667" y="171881"/>
                  </a:lnTo>
                  <a:lnTo>
                    <a:pt x="50546" y="212331"/>
                  </a:lnTo>
                  <a:lnTo>
                    <a:pt x="0" y="232549"/>
                  </a:lnTo>
                  <a:lnTo>
                    <a:pt x="0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/>
            <p:cNvSpPr/>
            <p:nvPr/>
          </p:nvSpPr>
          <p:spPr>
            <a:xfrm>
              <a:off x="4141609" y="2142362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/>
            <p:cNvSpPr/>
            <p:nvPr/>
          </p:nvSpPr>
          <p:spPr>
            <a:xfrm>
              <a:off x="4141609" y="2152472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/>
            <p:cNvSpPr/>
            <p:nvPr/>
          </p:nvSpPr>
          <p:spPr>
            <a:xfrm>
              <a:off x="4192155" y="2122144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60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/>
            <p:cNvSpPr/>
            <p:nvPr/>
          </p:nvSpPr>
          <p:spPr>
            <a:xfrm>
              <a:off x="4202277" y="2051367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/>
            <p:cNvSpPr/>
            <p:nvPr/>
          </p:nvSpPr>
          <p:spPr>
            <a:xfrm>
              <a:off x="4202277" y="2061476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/>
            <p:cNvSpPr/>
            <p:nvPr/>
          </p:nvSpPr>
          <p:spPr>
            <a:xfrm>
              <a:off x="4212386" y="1930031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/>
            <p:cNvSpPr/>
            <p:nvPr/>
          </p:nvSpPr>
          <p:spPr>
            <a:xfrm>
              <a:off x="3122663" y="154515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78362"/>
                  </a:lnTo>
                  <a:lnTo>
                    <a:pt x="90995" y="90995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04" y="78362"/>
                  </a:move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04" y="78362"/>
                  </a:lnTo>
                  <a:close/>
                </a:path>
                <a:path w="161925" h="262889">
                  <a:moveTo>
                    <a:pt x="101104" y="141554"/>
                  </a:move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close/>
                </a:path>
                <a:path w="161925" h="262889">
                  <a:moveTo>
                    <a:pt x="90995" y="20218"/>
                  </a:move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18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27" y="151663"/>
                  </a:moveTo>
                  <a:lnTo>
                    <a:pt x="60667" y="151663"/>
                  </a:lnTo>
                  <a:lnTo>
                    <a:pt x="60667" y="141554"/>
                  </a:lnTo>
                  <a:lnTo>
                    <a:pt x="30327" y="151663"/>
                  </a:lnTo>
                  <a:close/>
                </a:path>
                <a:path w="161925" h="262889">
                  <a:moveTo>
                    <a:pt x="20218" y="60667"/>
                  </a:move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/>
            <p:cNvSpPr/>
            <p:nvPr/>
          </p:nvSpPr>
          <p:spPr>
            <a:xfrm>
              <a:off x="3122663" y="154515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72" y="262890"/>
                  </a:lnTo>
                  <a:lnTo>
                    <a:pt x="161772" y="232562"/>
                  </a:lnTo>
                  <a:lnTo>
                    <a:pt x="111213" y="212331"/>
                  </a:lnTo>
                  <a:lnTo>
                    <a:pt x="101104" y="171894"/>
                  </a:lnTo>
                  <a:lnTo>
                    <a:pt x="101104" y="151663"/>
                  </a:lnTo>
                  <a:lnTo>
                    <a:pt x="131445" y="151663"/>
                  </a:lnTo>
                  <a:lnTo>
                    <a:pt x="101104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0995" y="90995"/>
                  </a:lnTo>
                  <a:lnTo>
                    <a:pt x="90995" y="80886"/>
                  </a:lnTo>
                  <a:lnTo>
                    <a:pt x="111213" y="30327"/>
                  </a:lnTo>
                  <a:lnTo>
                    <a:pt x="90995" y="20218"/>
                  </a:lnTo>
                  <a:lnTo>
                    <a:pt x="101104" y="10109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30327" y="40449"/>
                  </a:lnTo>
                  <a:lnTo>
                    <a:pt x="20218" y="60667"/>
                  </a:lnTo>
                  <a:lnTo>
                    <a:pt x="20218" y="70777"/>
                  </a:lnTo>
                  <a:lnTo>
                    <a:pt x="30327" y="101104"/>
                  </a:lnTo>
                  <a:lnTo>
                    <a:pt x="60667" y="141554"/>
                  </a:lnTo>
                  <a:lnTo>
                    <a:pt x="30327" y="151663"/>
                  </a:lnTo>
                  <a:lnTo>
                    <a:pt x="60667" y="151663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/>
            <p:cNvSpPr/>
            <p:nvPr/>
          </p:nvSpPr>
          <p:spPr>
            <a:xfrm>
              <a:off x="3122663" y="1777707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/>
            <p:cNvSpPr/>
            <p:nvPr/>
          </p:nvSpPr>
          <p:spPr>
            <a:xfrm>
              <a:off x="3122663" y="1787829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/>
            <p:cNvSpPr/>
            <p:nvPr/>
          </p:nvSpPr>
          <p:spPr>
            <a:xfrm>
              <a:off x="3173221" y="1757489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60">
                  <a:moveTo>
                    <a:pt x="0" y="0"/>
                  </a:moveTo>
                  <a:lnTo>
                    <a:pt x="606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/>
            <p:cNvSpPr/>
            <p:nvPr/>
          </p:nvSpPr>
          <p:spPr>
            <a:xfrm>
              <a:off x="3183331" y="1686712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/>
            <p:cNvSpPr/>
            <p:nvPr/>
          </p:nvSpPr>
          <p:spPr>
            <a:xfrm>
              <a:off x="3183331" y="1696821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/>
            <p:cNvSpPr/>
            <p:nvPr/>
          </p:nvSpPr>
          <p:spPr>
            <a:xfrm>
              <a:off x="3193440" y="1565376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19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114526" y="1150542"/>
            <a:ext cx="3045980" cy="2669540"/>
            <a:chOff x="5671477" y="1458112"/>
            <a:chExt cx="3045980" cy="2669540"/>
          </a:xfrm>
        </p:grpSpPr>
        <p:sp>
          <p:nvSpPr>
            <p:cNvPr id="162" name="object 157"/>
            <p:cNvSpPr/>
            <p:nvPr/>
          </p:nvSpPr>
          <p:spPr>
            <a:xfrm>
              <a:off x="5671477" y="1458112"/>
              <a:ext cx="2669540" cy="2669540"/>
            </a:xfrm>
            <a:custGeom>
              <a:avLst/>
              <a:gdLst/>
              <a:ahLst/>
              <a:cxnLst/>
              <a:rect l="l" t="t" r="r" b="b"/>
              <a:pathLst>
                <a:path w="2669540" h="2669540">
                  <a:moveTo>
                    <a:pt x="2669349" y="2669349"/>
                  </a:moveTo>
                  <a:lnTo>
                    <a:pt x="2669349" y="0"/>
                  </a:lnTo>
                  <a:lnTo>
                    <a:pt x="0" y="0"/>
                  </a:lnTo>
                  <a:lnTo>
                    <a:pt x="0" y="2669349"/>
                  </a:lnTo>
                  <a:lnTo>
                    <a:pt x="2669349" y="2669349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8"/>
            <p:cNvSpPr/>
            <p:nvPr/>
          </p:nvSpPr>
          <p:spPr>
            <a:xfrm>
              <a:off x="6359029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59"/>
            <p:cNvSpPr/>
            <p:nvPr/>
          </p:nvSpPr>
          <p:spPr>
            <a:xfrm>
              <a:off x="6682587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0"/>
            <p:cNvSpPr/>
            <p:nvPr/>
          </p:nvSpPr>
          <p:spPr>
            <a:xfrm>
              <a:off x="7329702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1"/>
            <p:cNvSpPr/>
            <p:nvPr/>
          </p:nvSpPr>
          <p:spPr>
            <a:xfrm>
              <a:off x="7006145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2"/>
            <p:cNvSpPr/>
            <p:nvPr/>
          </p:nvSpPr>
          <p:spPr>
            <a:xfrm>
              <a:off x="7976819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3"/>
            <p:cNvSpPr/>
            <p:nvPr/>
          </p:nvSpPr>
          <p:spPr>
            <a:xfrm>
              <a:off x="7653261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4"/>
            <p:cNvSpPr/>
            <p:nvPr/>
          </p:nvSpPr>
          <p:spPr>
            <a:xfrm>
              <a:off x="7329702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5"/>
            <p:cNvSpPr/>
            <p:nvPr/>
          </p:nvSpPr>
          <p:spPr>
            <a:xfrm>
              <a:off x="7006145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6"/>
            <p:cNvSpPr/>
            <p:nvPr/>
          </p:nvSpPr>
          <p:spPr>
            <a:xfrm>
              <a:off x="7976819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7"/>
            <p:cNvSpPr/>
            <p:nvPr/>
          </p:nvSpPr>
          <p:spPr>
            <a:xfrm>
              <a:off x="7653261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8"/>
            <p:cNvSpPr/>
            <p:nvPr/>
          </p:nvSpPr>
          <p:spPr>
            <a:xfrm>
              <a:off x="7329702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69"/>
            <p:cNvSpPr/>
            <p:nvPr/>
          </p:nvSpPr>
          <p:spPr>
            <a:xfrm>
              <a:off x="7006145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0"/>
            <p:cNvSpPr/>
            <p:nvPr/>
          </p:nvSpPr>
          <p:spPr>
            <a:xfrm>
              <a:off x="7976819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1"/>
            <p:cNvSpPr/>
            <p:nvPr/>
          </p:nvSpPr>
          <p:spPr>
            <a:xfrm>
              <a:off x="7653261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2"/>
            <p:cNvSpPr/>
            <p:nvPr/>
          </p:nvSpPr>
          <p:spPr>
            <a:xfrm>
              <a:off x="7329702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3"/>
            <p:cNvSpPr/>
            <p:nvPr/>
          </p:nvSpPr>
          <p:spPr>
            <a:xfrm>
              <a:off x="7006145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4"/>
            <p:cNvSpPr/>
            <p:nvPr/>
          </p:nvSpPr>
          <p:spPr>
            <a:xfrm>
              <a:off x="7976819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5"/>
            <p:cNvSpPr/>
            <p:nvPr/>
          </p:nvSpPr>
          <p:spPr>
            <a:xfrm>
              <a:off x="7653261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6"/>
            <p:cNvSpPr/>
            <p:nvPr/>
          </p:nvSpPr>
          <p:spPr>
            <a:xfrm>
              <a:off x="6035471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7"/>
            <p:cNvSpPr/>
            <p:nvPr/>
          </p:nvSpPr>
          <p:spPr>
            <a:xfrm>
              <a:off x="5711913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8"/>
            <p:cNvSpPr/>
            <p:nvPr/>
          </p:nvSpPr>
          <p:spPr>
            <a:xfrm>
              <a:off x="6682587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79"/>
            <p:cNvSpPr/>
            <p:nvPr/>
          </p:nvSpPr>
          <p:spPr>
            <a:xfrm>
              <a:off x="6359029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0"/>
            <p:cNvSpPr/>
            <p:nvPr/>
          </p:nvSpPr>
          <p:spPr>
            <a:xfrm>
              <a:off x="6035471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1"/>
            <p:cNvSpPr/>
            <p:nvPr/>
          </p:nvSpPr>
          <p:spPr>
            <a:xfrm>
              <a:off x="5711913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2"/>
            <p:cNvSpPr/>
            <p:nvPr/>
          </p:nvSpPr>
          <p:spPr>
            <a:xfrm>
              <a:off x="6682587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3"/>
            <p:cNvSpPr/>
            <p:nvPr/>
          </p:nvSpPr>
          <p:spPr>
            <a:xfrm>
              <a:off x="6359029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4"/>
            <p:cNvSpPr/>
            <p:nvPr/>
          </p:nvSpPr>
          <p:spPr>
            <a:xfrm>
              <a:off x="6035471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5"/>
            <p:cNvSpPr/>
            <p:nvPr/>
          </p:nvSpPr>
          <p:spPr>
            <a:xfrm>
              <a:off x="5711913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86"/>
            <p:cNvSpPr/>
            <p:nvPr/>
          </p:nvSpPr>
          <p:spPr>
            <a:xfrm>
              <a:off x="6359029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87"/>
            <p:cNvSpPr/>
            <p:nvPr/>
          </p:nvSpPr>
          <p:spPr>
            <a:xfrm>
              <a:off x="6035471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88"/>
            <p:cNvSpPr/>
            <p:nvPr/>
          </p:nvSpPr>
          <p:spPr>
            <a:xfrm>
              <a:off x="6682587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89"/>
            <p:cNvSpPr/>
            <p:nvPr/>
          </p:nvSpPr>
          <p:spPr>
            <a:xfrm>
              <a:off x="5711913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0"/>
            <p:cNvSpPr/>
            <p:nvPr/>
          </p:nvSpPr>
          <p:spPr>
            <a:xfrm>
              <a:off x="7006145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1"/>
            <p:cNvSpPr/>
            <p:nvPr/>
          </p:nvSpPr>
          <p:spPr>
            <a:xfrm>
              <a:off x="5711913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2"/>
            <p:cNvSpPr/>
            <p:nvPr/>
          </p:nvSpPr>
          <p:spPr>
            <a:xfrm>
              <a:off x="6035471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3"/>
            <p:cNvSpPr/>
            <p:nvPr/>
          </p:nvSpPr>
          <p:spPr>
            <a:xfrm>
              <a:off x="6359029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4"/>
            <p:cNvSpPr/>
            <p:nvPr/>
          </p:nvSpPr>
          <p:spPr>
            <a:xfrm>
              <a:off x="6682587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95"/>
            <p:cNvSpPr/>
            <p:nvPr/>
          </p:nvSpPr>
          <p:spPr>
            <a:xfrm>
              <a:off x="5711913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96"/>
            <p:cNvSpPr/>
            <p:nvPr/>
          </p:nvSpPr>
          <p:spPr>
            <a:xfrm>
              <a:off x="6035471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97"/>
            <p:cNvSpPr/>
            <p:nvPr/>
          </p:nvSpPr>
          <p:spPr>
            <a:xfrm>
              <a:off x="6359029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98"/>
            <p:cNvSpPr/>
            <p:nvPr/>
          </p:nvSpPr>
          <p:spPr>
            <a:xfrm>
              <a:off x="6682587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199"/>
            <p:cNvSpPr/>
            <p:nvPr/>
          </p:nvSpPr>
          <p:spPr>
            <a:xfrm>
              <a:off x="7329702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0"/>
            <p:cNvSpPr/>
            <p:nvPr/>
          </p:nvSpPr>
          <p:spPr>
            <a:xfrm>
              <a:off x="7653261" y="1498549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1"/>
            <p:cNvSpPr/>
            <p:nvPr/>
          </p:nvSpPr>
          <p:spPr>
            <a:xfrm>
              <a:off x="7976819" y="182210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2"/>
            <p:cNvSpPr/>
            <p:nvPr/>
          </p:nvSpPr>
          <p:spPr>
            <a:xfrm>
              <a:off x="7006145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3"/>
            <p:cNvSpPr/>
            <p:nvPr/>
          </p:nvSpPr>
          <p:spPr>
            <a:xfrm>
              <a:off x="7329702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4"/>
            <p:cNvSpPr/>
            <p:nvPr/>
          </p:nvSpPr>
          <p:spPr>
            <a:xfrm>
              <a:off x="7653261" y="214566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05"/>
            <p:cNvSpPr/>
            <p:nvPr/>
          </p:nvSpPr>
          <p:spPr>
            <a:xfrm>
              <a:off x="7976819" y="246922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06"/>
            <p:cNvSpPr/>
            <p:nvPr/>
          </p:nvSpPr>
          <p:spPr>
            <a:xfrm>
              <a:off x="7006145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07"/>
            <p:cNvSpPr/>
            <p:nvPr/>
          </p:nvSpPr>
          <p:spPr>
            <a:xfrm>
              <a:off x="7329702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08"/>
            <p:cNvSpPr/>
            <p:nvPr/>
          </p:nvSpPr>
          <p:spPr>
            <a:xfrm>
              <a:off x="7653261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09"/>
            <p:cNvSpPr/>
            <p:nvPr/>
          </p:nvSpPr>
          <p:spPr>
            <a:xfrm>
              <a:off x="7976819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0"/>
            <p:cNvSpPr/>
            <p:nvPr/>
          </p:nvSpPr>
          <p:spPr>
            <a:xfrm>
              <a:off x="7006145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1"/>
            <p:cNvSpPr/>
            <p:nvPr/>
          </p:nvSpPr>
          <p:spPr>
            <a:xfrm>
              <a:off x="7329702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2"/>
            <p:cNvSpPr/>
            <p:nvPr/>
          </p:nvSpPr>
          <p:spPr>
            <a:xfrm>
              <a:off x="7653261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3"/>
            <p:cNvSpPr/>
            <p:nvPr/>
          </p:nvSpPr>
          <p:spPr>
            <a:xfrm>
              <a:off x="7976819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4"/>
            <p:cNvSpPr/>
            <p:nvPr/>
          </p:nvSpPr>
          <p:spPr>
            <a:xfrm>
              <a:off x="5711913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15"/>
            <p:cNvSpPr/>
            <p:nvPr/>
          </p:nvSpPr>
          <p:spPr>
            <a:xfrm>
              <a:off x="6035471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16"/>
            <p:cNvSpPr/>
            <p:nvPr/>
          </p:nvSpPr>
          <p:spPr>
            <a:xfrm>
              <a:off x="6359029" y="279278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17"/>
            <p:cNvSpPr/>
            <p:nvPr/>
          </p:nvSpPr>
          <p:spPr>
            <a:xfrm>
              <a:off x="6682587" y="3116338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18"/>
            <p:cNvSpPr/>
            <p:nvPr/>
          </p:nvSpPr>
          <p:spPr>
            <a:xfrm>
              <a:off x="5711913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19"/>
            <p:cNvSpPr/>
            <p:nvPr/>
          </p:nvSpPr>
          <p:spPr>
            <a:xfrm>
              <a:off x="6035471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0"/>
            <p:cNvSpPr/>
            <p:nvPr/>
          </p:nvSpPr>
          <p:spPr>
            <a:xfrm>
              <a:off x="6359029" y="3439896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1"/>
            <p:cNvSpPr/>
            <p:nvPr/>
          </p:nvSpPr>
          <p:spPr>
            <a:xfrm>
              <a:off x="6682587" y="376345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557" y="323557"/>
                  </a:moveTo>
                  <a:lnTo>
                    <a:pt x="323557" y="0"/>
                  </a:lnTo>
                  <a:lnTo>
                    <a:pt x="0" y="0"/>
                  </a:lnTo>
                  <a:lnTo>
                    <a:pt x="0" y="323557"/>
                  </a:lnTo>
                  <a:lnTo>
                    <a:pt x="323557" y="32355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2"/>
            <p:cNvSpPr/>
            <p:nvPr/>
          </p:nvSpPr>
          <p:spPr>
            <a:xfrm>
              <a:off x="8545372" y="3439896"/>
              <a:ext cx="172085" cy="233045"/>
            </a:xfrm>
            <a:custGeom>
              <a:avLst/>
              <a:gdLst/>
              <a:ahLst/>
              <a:cxnLst/>
              <a:rect l="l" t="t" r="r" b="b"/>
              <a:pathLst>
                <a:path w="172084" h="233045">
                  <a:moveTo>
                    <a:pt x="0" y="232549"/>
                  </a:moveTo>
                  <a:lnTo>
                    <a:pt x="161785" y="232549"/>
                  </a:lnTo>
                  <a:lnTo>
                    <a:pt x="161785" y="202222"/>
                  </a:lnTo>
                  <a:lnTo>
                    <a:pt x="111226" y="182003"/>
                  </a:lnTo>
                  <a:lnTo>
                    <a:pt x="111226" y="171881"/>
                  </a:lnTo>
                  <a:lnTo>
                    <a:pt x="151663" y="171881"/>
                  </a:lnTo>
                  <a:lnTo>
                    <a:pt x="141554" y="141554"/>
                  </a:lnTo>
                  <a:lnTo>
                    <a:pt x="121335" y="111226"/>
                  </a:lnTo>
                  <a:lnTo>
                    <a:pt x="101117" y="90995"/>
                  </a:lnTo>
                  <a:lnTo>
                    <a:pt x="141554" y="90995"/>
                  </a:lnTo>
                  <a:lnTo>
                    <a:pt x="171894" y="80886"/>
                  </a:lnTo>
                  <a:lnTo>
                    <a:pt x="171894" y="50558"/>
                  </a:lnTo>
                  <a:lnTo>
                    <a:pt x="151663" y="40436"/>
                  </a:lnTo>
                  <a:lnTo>
                    <a:pt x="121335" y="30327"/>
                  </a:lnTo>
                  <a:lnTo>
                    <a:pt x="91008" y="20218"/>
                  </a:lnTo>
                  <a:lnTo>
                    <a:pt x="91008" y="0"/>
                  </a:lnTo>
                  <a:lnTo>
                    <a:pt x="70777" y="20218"/>
                  </a:lnTo>
                  <a:lnTo>
                    <a:pt x="50558" y="30327"/>
                  </a:lnTo>
                  <a:lnTo>
                    <a:pt x="20218" y="70777"/>
                  </a:lnTo>
                  <a:lnTo>
                    <a:pt x="10109" y="111226"/>
                  </a:lnTo>
                  <a:lnTo>
                    <a:pt x="10109" y="171881"/>
                  </a:lnTo>
                  <a:lnTo>
                    <a:pt x="50558" y="171881"/>
                  </a:lnTo>
                  <a:lnTo>
                    <a:pt x="50558" y="182003"/>
                  </a:lnTo>
                  <a:lnTo>
                    <a:pt x="0" y="202222"/>
                  </a:lnTo>
                  <a:lnTo>
                    <a:pt x="0" y="232549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3"/>
            <p:cNvSpPr/>
            <p:nvPr/>
          </p:nvSpPr>
          <p:spPr>
            <a:xfrm>
              <a:off x="8545372" y="3632007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4"/>
            <p:cNvSpPr/>
            <p:nvPr/>
          </p:nvSpPr>
          <p:spPr>
            <a:xfrm>
              <a:off x="8545372" y="3642116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25"/>
            <p:cNvSpPr/>
            <p:nvPr/>
          </p:nvSpPr>
          <p:spPr>
            <a:xfrm>
              <a:off x="8595931" y="3621900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59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26"/>
            <p:cNvSpPr/>
            <p:nvPr/>
          </p:nvSpPr>
          <p:spPr>
            <a:xfrm>
              <a:off x="5805957" y="1932622"/>
              <a:ext cx="128155" cy="16000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27"/>
            <p:cNvSpPr/>
            <p:nvPr/>
          </p:nvSpPr>
          <p:spPr>
            <a:xfrm>
              <a:off x="6149720" y="1932622"/>
              <a:ext cx="128168" cy="16000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28"/>
            <p:cNvSpPr/>
            <p:nvPr/>
          </p:nvSpPr>
          <p:spPr>
            <a:xfrm>
              <a:off x="6473278" y="1932622"/>
              <a:ext cx="128168" cy="16000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29"/>
            <p:cNvSpPr/>
            <p:nvPr/>
          </p:nvSpPr>
          <p:spPr>
            <a:xfrm>
              <a:off x="6796837" y="2256180"/>
              <a:ext cx="128168" cy="16000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0"/>
            <p:cNvSpPr/>
            <p:nvPr/>
          </p:nvSpPr>
          <p:spPr>
            <a:xfrm>
              <a:off x="7110285" y="2569616"/>
              <a:ext cx="128155" cy="16002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1"/>
            <p:cNvSpPr/>
            <p:nvPr/>
          </p:nvSpPr>
          <p:spPr>
            <a:xfrm>
              <a:off x="7443952" y="1932622"/>
              <a:ext cx="128168" cy="16000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2"/>
            <p:cNvSpPr/>
            <p:nvPr/>
          </p:nvSpPr>
          <p:spPr>
            <a:xfrm>
              <a:off x="7757400" y="1932622"/>
              <a:ext cx="128168" cy="16000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3"/>
            <p:cNvSpPr/>
            <p:nvPr/>
          </p:nvSpPr>
          <p:spPr>
            <a:xfrm>
              <a:off x="8091068" y="1922500"/>
              <a:ext cx="128168" cy="16002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4"/>
            <p:cNvSpPr/>
            <p:nvPr/>
          </p:nvSpPr>
          <p:spPr>
            <a:xfrm>
              <a:off x="5795846" y="3540300"/>
              <a:ext cx="148378" cy="18022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35"/>
            <p:cNvSpPr/>
            <p:nvPr/>
          </p:nvSpPr>
          <p:spPr>
            <a:xfrm>
              <a:off x="6129500" y="3540300"/>
              <a:ext cx="148378" cy="18022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36"/>
            <p:cNvSpPr/>
            <p:nvPr/>
          </p:nvSpPr>
          <p:spPr>
            <a:xfrm>
              <a:off x="6442949" y="3540300"/>
              <a:ext cx="148378" cy="18022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37"/>
            <p:cNvSpPr/>
            <p:nvPr/>
          </p:nvSpPr>
          <p:spPr>
            <a:xfrm>
              <a:off x="8465184" y="3277399"/>
              <a:ext cx="128270" cy="160020"/>
            </a:xfrm>
            <a:custGeom>
              <a:avLst/>
              <a:gdLst/>
              <a:ahLst/>
              <a:cxnLst/>
              <a:rect l="l" t="t" r="r" b="b"/>
              <a:pathLst>
                <a:path w="128270" h="160020">
                  <a:moveTo>
                    <a:pt x="0" y="150152"/>
                  </a:moveTo>
                  <a:lnTo>
                    <a:pt x="1524" y="135750"/>
                  </a:lnTo>
                  <a:lnTo>
                    <a:pt x="41706" y="121335"/>
                  </a:lnTo>
                  <a:lnTo>
                    <a:pt x="47015" y="96316"/>
                  </a:lnTo>
                  <a:lnTo>
                    <a:pt x="47015" y="72809"/>
                  </a:lnTo>
                  <a:lnTo>
                    <a:pt x="17449" y="71285"/>
                  </a:lnTo>
                  <a:lnTo>
                    <a:pt x="47777" y="59918"/>
                  </a:lnTo>
                  <a:lnTo>
                    <a:pt x="34124" y="53086"/>
                  </a:lnTo>
                  <a:lnTo>
                    <a:pt x="23507" y="31102"/>
                  </a:lnTo>
                  <a:lnTo>
                    <a:pt x="34124" y="7594"/>
                  </a:lnTo>
                  <a:lnTo>
                    <a:pt x="68249" y="0"/>
                  </a:lnTo>
                  <a:lnTo>
                    <a:pt x="101625" y="6070"/>
                  </a:lnTo>
                  <a:lnTo>
                    <a:pt x="112991" y="31102"/>
                  </a:lnTo>
                  <a:lnTo>
                    <a:pt x="104648" y="51574"/>
                  </a:lnTo>
                  <a:lnTo>
                    <a:pt x="85699" y="59156"/>
                  </a:lnTo>
                  <a:lnTo>
                    <a:pt x="113753" y="69773"/>
                  </a:lnTo>
                  <a:lnTo>
                    <a:pt x="86448" y="72047"/>
                  </a:lnTo>
                  <a:lnTo>
                    <a:pt x="86448" y="97078"/>
                  </a:lnTo>
                  <a:lnTo>
                    <a:pt x="92519" y="121335"/>
                  </a:lnTo>
                  <a:lnTo>
                    <a:pt x="127406" y="137261"/>
                  </a:lnTo>
                  <a:lnTo>
                    <a:pt x="128168" y="160020"/>
                  </a:lnTo>
                  <a:lnTo>
                    <a:pt x="0" y="160020"/>
                  </a:lnTo>
                  <a:lnTo>
                    <a:pt x="0" y="150152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38"/>
            <p:cNvSpPr/>
            <p:nvPr/>
          </p:nvSpPr>
          <p:spPr>
            <a:xfrm>
              <a:off x="8503613" y="3327207"/>
              <a:ext cx="57785" cy="21590"/>
            </a:xfrm>
            <a:custGeom>
              <a:avLst/>
              <a:gdLst/>
              <a:ahLst/>
              <a:cxnLst/>
              <a:rect l="l" t="t" r="r" b="b"/>
              <a:pathLst>
                <a:path w="57784" h="21589">
                  <a:moveTo>
                    <a:pt x="0" y="20971"/>
                  </a:moveTo>
                  <a:lnTo>
                    <a:pt x="57382" y="20971"/>
                  </a:lnTo>
                  <a:lnTo>
                    <a:pt x="57382" y="0"/>
                  </a:lnTo>
                  <a:lnTo>
                    <a:pt x="0" y="0"/>
                  </a:lnTo>
                  <a:lnTo>
                    <a:pt x="0" y="20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39"/>
            <p:cNvSpPr/>
            <p:nvPr/>
          </p:nvSpPr>
          <p:spPr>
            <a:xfrm>
              <a:off x="8512962" y="3341609"/>
              <a:ext cx="38735" cy="20320"/>
            </a:xfrm>
            <a:custGeom>
              <a:avLst/>
              <a:gdLst/>
              <a:ahLst/>
              <a:cxnLst/>
              <a:rect l="l" t="t" r="r" b="b"/>
              <a:pathLst>
                <a:path w="38734" h="20320">
                  <a:moveTo>
                    <a:pt x="0" y="20222"/>
                  </a:moveTo>
                  <a:lnTo>
                    <a:pt x="38671" y="20222"/>
                  </a:lnTo>
                  <a:lnTo>
                    <a:pt x="38671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0"/>
            <p:cNvSpPr/>
            <p:nvPr/>
          </p:nvSpPr>
          <p:spPr>
            <a:xfrm>
              <a:off x="8506891" y="3399497"/>
              <a:ext cx="51435" cy="0"/>
            </a:xfrm>
            <a:custGeom>
              <a:avLst/>
              <a:gdLst/>
              <a:ahLst/>
              <a:cxnLst/>
              <a:rect l="l" t="t" r="r" b="b"/>
              <a:pathLst>
                <a:path w="51434">
                  <a:moveTo>
                    <a:pt x="0" y="0"/>
                  </a:moveTo>
                  <a:lnTo>
                    <a:pt x="50812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1"/>
            <p:cNvSpPr/>
            <p:nvPr/>
          </p:nvSpPr>
          <p:spPr>
            <a:xfrm>
              <a:off x="8468220" y="3404550"/>
              <a:ext cx="123189" cy="20320"/>
            </a:xfrm>
            <a:custGeom>
              <a:avLst/>
              <a:gdLst/>
              <a:ahLst/>
              <a:cxnLst/>
              <a:rect l="l" t="t" r="r" b="b"/>
              <a:pathLst>
                <a:path w="123190" h="20320">
                  <a:moveTo>
                    <a:pt x="122847" y="20222"/>
                  </a:moveTo>
                  <a:lnTo>
                    <a:pt x="122847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22847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2"/>
            <p:cNvSpPr/>
            <p:nvPr/>
          </p:nvSpPr>
          <p:spPr>
            <a:xfrm>
              <a:off x="8466708" y="3417441"/>
              <a:ext cx="126364" cy="20320"/>
            </a:xfrm>
            <a:custGeom>
              <a:avLst/>
              <a:gdLst/>
              <a:ahLst/>
              <a:cxnLst/>
              <a:rect l="l" t="t" r="r" b="b"/>
              <a:pathLst>
                <a:path w="126365" h="20320">
                  <a:moveTo>
                    <a:pt x="125882" y="20222"/>
                  </a:moveTo>
                  <a:lnTo>
                    <a:pt x="12588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2588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3"/>
            <p:cNvSpPr/>
            <p:nvPr/>
          </p:nvSpPr>
          <p:spPr>
            <a:xfrm>
              <a:off x="7100174" y="2893185"/>
              <a:ext cx="148378" cy="18022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4"/>
            <p:cNvSpPr/>
            <p:nvPr/>
          </p:nvSpPr>
          <p:spPr>
            <a:xfrm>
              <a:off x="7413622" y="3540300"/>
              <a:ext cx="148378" cy="18022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45"/>
            <p:cNvSpPr/>
            <p:nvPr/>
          </p:nvSpPr>
          <p:spPr>
            <a:xfrm>
              <a:off x="8475294" y="3681857"/>
              <a:ext cx="128270" cy="160020"/>
            </a:xfrm>
            <a:custGeom>
              <a:avLst/>
              <a:gdLst/>
              <a:ahLst/>
              <a:cxnLst/>
              <a:rect l="l" t="t" r="r" b="b"/>
              <a:pathLst>
                <a:path w="128270" h="160020">
                  <a:moveTo>
                    <a:pt x="0" y="150152"/>
                  </a:moveTo>
                  <a:lnTo>
                    <a:pt x="1524" y="135737"/>
                  </a:lnTo>
                  <a:lnTo>
                    <a:pt x="41719" y="121335"/>
                  </a:lnTo>
                  <a:lnTo>
                    <a:pt x="47028" y="96304"/>
                  </a:lnTo>
                  <a:lnTo>
                    <a:pt x="47028" y="72796"/>
                  </a:lnTo>
                  <a:lnTo>
                    <a:pt x="17449" y="71285"/>
                  </a:lnTo>
                  <a:lnTo>
                    <a:pt x="47777" y="59905"/>
                  </a:lnTo>
                  <a:lnTo>
                    <a:pt x="34124" y="53086"/>
                  </a:lnTo>
                  <a:lnTo>
                    <a:pt x="23507" y="31089"/>
                  </a:lnTo>
                  <a:lnTo>
                    <a:pt x="34124" y="7581"/>
                  </a:lnTo>
                  <a:lnTo>
                    <a:pt x="68249" y="0"/>
                  </a:lnTo>
                  <a:lnTo>
                    <a:pt x="101625" y="6057"/>
                  </a:lnTo>
                  <a:lnTo>
                    <a:pt x="112991" y="31089"/>
                  </a:lnTo>
                  <a:lnTo>
                    <a:pt x="104660" y="51562"/>
                  </a:lnTo>
                  <a:lnTo>
                    <a:pt x="85699" y="59143"/>
                  </a:lnTo>
                  <a:lnTo>
                    <a:pt x="113753" y="69761"/>
                  </a:lnTo>
                  <a:lnTo>
                    <a:pt x="86461" y="72034"/>
                  </a:lnTo>
                  <a:lnTo>
                    <a:pt x="86461" y="97066"/>
                  </a:lnTo>
                  <a:lnTo>
                    <a:pt x="92519" y="121335"/>
                  </a:lnTo>
                  <a:lnTo>
                    <a:pt x="127406" y="137261"/>
                  </a:lnTo>
                  <a:lnTo>
                    <a:pt x="128168" y="160007"/>
                  </a:lnTo>
                  <a:lnTo>
                    <a:pt x="0" y="160007"/>
                  </a:lnTo>
                  <a:lnTo>
                    <a:pt x="0" y="150152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46"/>
            <p:cNvSpPr/>
            <p:nvPr/>
          </p:nvSpPr>
          <p:spPr>
            <a:xfrm>
              <a:off x="8513722" y="3731651"/>
              <a:ext cx="57785" cy="21590"/>
            </a:xfrm>
            <a:custGeom>
              <a:avLst/>
              <a:gdLst/>
              <a:ahLst/>
              <a:cxnLst/>
              <a:rect l="l" t="t" r="r" b="b"/>
              <a:pathLst>
                <a:path w="57784" h="21589">
                  <a:moveTo>
                    <a:pt x="0" y="20984"/>
                  </a:moveTo>
                  <a:lnTo>
                    <a:pt x="57382" y="20984"/>
                  </a:lnTo>
                  <a:lnTo>
                    <a:pt x="57382" y="0"/>
                  </a:lnTo>
                  <a:lnTo>
                    <a:pt x="0" y="0"/>
                  </a:lnTo>
                  <a:lnTo>
                    <a:pt x="0" y="20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47"/>
            <p:cNvSpPr/>
            <p:nvPr/>
          </p:nvSpPr>
          <p:spPr>
            <a:xfrm>
              <a:off x="8523071" y="3746053"/>
              <a:ext cx="38735" cy="20320"/>
            </a:xfrm>
            <a:custGeom>
              <a:avLst/>
              <a:gdLst/>
              <a:ahLst/>
              <a:cxnLst/>
              <a:rect l="l" t="t" r="r" b="b"/>
              <a:pathLst>
                <a:path w="38734" h="20320">
                  <a:moveTo>
                    <a:pt x="0" y="20222"/>
                  </a:moveTo>
                  <a:lnTo>
                    <a:pt x="38684" y="20222"/>
                  </a:lnTo>
                  <a:lnTo>
                    <a:pt x="38684" y="0"/>
                  </a:lnTo>
                  <a:lnTo>
                    <a:pt x="0" y="0"/>
                  </a:lnTo>
                  <a:lnTo>
                    <a:pt x="0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48"/>
            <p:cNvSpPr/>
            <p:nvPr/>
          </p:nvSpPr>
          <p:spPr>
            <a:xfrm>
              <a:off x="8517013" y="3803942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800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49"/>
            <p:cNvSpPr/>
            <p:nvPr/>
          </p:nvSpPr>
          <p:spPr>
            <a:xfrm>
              <a:off x="8478329" y="3809007"/>
              <a:ext cx="123189" cy="20320"/>
            </a:xfrm>
            <a:custGeom>
              <a:avLst/>
              <a:gdLst/>
              <a:ahLst/>
              <a:cxnLst/>
              <a:rect l="l" t="t" r="r" b="b"/>
              <a:pathLst>
                <a:path w="123190" h="20320">
                  <a:moveTo>
                    <a:pt x="122859" y="20222"/>
                  </a:moveTo>
                  <a:lnTo>
                    <a:pt x="122859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22859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0"/>
            <p:cNvSpPr/>
            <p:nvPr/>
          </p:nvSpPr>
          <p:spPr>
            <a:xfrm>
              <a:off x="8476818" y="3821897"/>
              <a:ext cx="126364" cy="20320"/>
            </a:xfrm>
            <a:custGeom>
              <a:avLst/>
              <a:gdLst/>
              <a:ahLst/>
              <a:cxnLst/>
              <a:rect l="l" t="t" r="r" b="b"/>
              <a:pathLst>
                <a:path w="126365" h="20320">
                  <a:moveTo>
                    <a:pt x="125882" y="20222"/>
                  </a:moveTo>
                  <a:lnTo>
                    <a:pt x="12588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2588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1"/>
            <p:cNvSpPr/>
            <p:nvPr/>
          </p:nvSpPr>
          <p:spPr>
            <a:xfrm>
              <a:off x="8080258" y="3532668"/>
              <a:ext cx="148378" cy="18024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2"/>
            <p:cNvSpPr/>
            <p:nvPr/>
          </p:nvSpPr>
          <p:spPr>
            <a:xfrm>
              <a:off x="5775627" y="3811953"/>
              <a:ext cx="188141" cy="22530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3"/>
            <p:cNvSpPr/>
            <p:nvPr/>
          </p:nvSpPr>
          <p:spPr>
            <a:xfrm>
              <a:off x="8055696" y="3822062"/>
              <a:ext cx="188141" cy="22530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4"/>
            <p:cNvSpPr/>
            <p:nvPr/>
          </p:nvSpPr>
          <p:spPr>
            <a:xfrm>
              <a:off x="5797816" y="1581302"/>
              <a:ext cx="167919" cy="2050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55"/>
            <p:cNvSpPr/>
            <p:nvPr/>
          </p:nvSpPr>
          <p:spPr>
            <a:xfrm>
              <a:off x="8060753" y="1581302"/>
              <a:ext cx="167919" cy="20507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56"/>
            <p:cNvSpPr/>
            <p:nvPr/>
          </p:nvSpPr>
          <p:spPr>
            <a:xfrm>
              <a:off x="7059028" y="1523479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4" h="262889">
                  <a:moveTo>
                    <a:pt x="151663" y="60667"/>
                  </a:move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close/>
                </a:path>
                <a:path w="222884" h="262889">
                  <a:moveTo>
                    <a:pt x="10109" y="222440"/>
                  </a:moveTo>
                  <a:lnTo>
                    <a:pt x="10109" y="262890"/>
                  </a:ln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151663" y="60667"/>
                  </a:lnTo>
                  <a:lnTo>
                    <a:pt x="121335" y="80886"/>
                  </a:lnTo>
                  <a:lnTo>
                    <a:pt x="121335" y="0"/>
                  </a:lnTo>
                  <a:lnTo>
                    <a:pt x="101104" y="0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70777" y="202222"/>
                  </a:lnTo>
                  <a:lnTo>
                    <a:pt x="10109" y="222440"/>
                  </a:lnTo>
                  <a:close/>
                </a:path>
                <a:path w="222884" h="262889">
                  <a:moveTo>
                    <a:pt x="121335" y="20218"/>
                  </a:moveTo>
                  <a:lnTo>
                    <a:pt x="121335" y="40449"/>
                  </a:lnTo>
                  <a:lnTo>
                    <a:pt x="141554" y="40449"/>
                  </a:lnTo>
                  <a:lnTo>
                    <a:pt x="141554" y="20218"/>
                  </a:lnTo>
                  <a:lnTo>
                    <a:pt x="121335" y="20218"/>
                  </a:lnTo>
                  <a:close/>
                </a:path>
                <a:path w="222884" h="262889">
                  <a:moveTo>
                    <a:pt x="80886" y="20218"/>
                  </a:moveTo>
                  <a:lnTo>
                    <a:pt x="80886" y="40449"/>
                  </a:lnTo>
                  <a:lnTo>
                    <a:pt x="101104" y="40449"/>
                  </a:lnTo>
                  <a:lnTo>
                    <a:pt x="101104" y="20218"/>
                  </a:lnTo>
                  <a:lnTo>
                    <a:pt x="80886" y="20218"/>
                  </a:lnTo>
                  <a:close/>
                </a:path>
                <a:path w="222884" h="262889">
                  <a:moveTo>
                    <a:pt x="0" y="111226"/>
                  </a:move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57"/>
            <p:cNvSpPr/>
            <p:nvPr/>
          </p:nvSpPr>
          <p:spPr>
            <a:xfrm>
              <a:off x="7059028" y="1523479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4" h="262889">
                  <a:moveTo>
                    <a:pt x="10109" y="262890"/>
                  </a:moveTo>
                  <a:lnTo>
                    <a:pt x="212331" y="262890"/>
                  </a:lnTo>
                  <a:lnTo>
                    <a:pt x="212331" y="222440"/>
                  </a:ln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lnTo>
                    <a:pt x="121335" y="80886"/>
                  </a:lnTo>
                  <a:lnTo>
                    <a:pt x="121335" y="40449"/>
                  </a:lnTo>
                  <a:lnTo>
                    <a:pt x="141554" y="40449"/>
                  </a:lnTo>
                  <a:lnTo>
                    <a:pt x="141554" y="20218"/>
                  </a:lnTo>
                  <a:lnTo>
                    <a:pt x="121335" y="20218"/>
                  </a:lnTo>
                  <a:lnTo>
                    <a:pt x="121335" y="0"/>
                  </a:lnTo>
                  <a:lnTo>
                    <a:pt x="101104" y="0"/>
                  </a:lnTo>
                  <a:lnTo>
                    <a:pt x="101104" y="20218"/>
                  </a:lnTo>
                  <a:lnTo>
                    <a:pt x="80886" y="20218"/>
                  </a:lnTo>
                  <a:lnTo>
                    <a:pt x="80886" y="40449"/>
                  </a:lnTo>
                  <a:lnTo>
                    <a:pt x="101104" y="40449"/>
                  </a:lnTo>
                  <a:lnTo>
                    <a:pt x="101104" y="80886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10109" y="222440"/>
                  </a:lnTo>
                  <a:lnTo>
                    <a:pt x="10109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58"/>
            <p:cNvSpPr/>
            <p:nvPr/>
          </p:nvSpPr>
          <p:spPr>
            <a:xfrm>
              <a:off x="7069137" y="1786369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5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59"/>
            <p:cNvSpPr/>
            <p:nvPr/>
          </p:nvSpPr>
          <p:spPr>
            <a:xfrm>
              <a:off x="7069137" y="174591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4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0"/>
            <p:cNvSpPr/>
            <p:nvPr/>
          </p:nvSpPr>
          <p:spPr>
            <a:xfrm>
              <a:off x="7069137" y="1745919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5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1"/>
            <p:cNvSpPr/>
            <p:nvPr/>
          </p:nvSpPr>
          <p:spPr>
            <a:xfrm>
              <a:off x="7271359" y="1745919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0"/>
                  </a:moveTo>
                  <a:lnTo>
                    <a:pt x="0" y="40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2"/>
            <p:cNvSpPr/>
            <p:nvPr/>
          </p:nvSpPr>
          <p:spPr>
            <a:xfrm>
              <a:off x="7069137" y="1766150"/>
              <a:ext cx="202565" cy="0"/>
            </a:xfrm>
            <a:custGeom>
              <a:avLst/>
              <a:gdLst/>
              <a:ahLst/>
              <a:cxnLst/>
              <a:rect l="l" t="t" r="r" b="b"/>
              <a:pathLst>
                <a:path w="202565">
                  <a:moveTo>
                    <a:pt x="0" y="0"/>
                  </a:moveTo>
                  <a:lnTo>
                    <a:pt x="20222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3"/>
            <p:cNvSpPr/>
            <p:nvPr/>
          </p:nvSpPr>
          <p:spPr>
            <a:xfrm>
              <a:off x="7069137" y="1725701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59" h="20319">
                  <a:moveTo>
                    <a:pt x="0" y="20218"/>
                  </a:moveTo>
                  <a:lnTo>
                    <a:pt x="606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4"/>
            <p:cNvSpPr/>
            <p:nvPr/>
          </p:nvSpPr>
          <p:spPr>
            <a:xfrm>
              <a:off x="7129805" y="1725701"/>
              <a:ext cx="81280" cy="0"/>
            </a:xfrm>
            <a:custGeom>
              <a:avLst/>
              <a:gdLst/>
              <a:ahLst/>
              <a:cxnLst/>
              <a:rect l="l" t="t" r="r" b="b"/>
              <a:pathLst>
                <a:path w="81279">
                  <a:moveTo>
                    <a:pt x="0" y="0"/>
                  </a:moveTo>
                  <a:lnTo>
                    <a:pt x="8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65"/>
            <p:cNvSpPr/>
            <p:nvPr/>
          </p:nvSpPr>
          <p:spPr>
            <a:xfrm>
              <a:off x="7210691" y="1725701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59" h="20319">
                  <a:moveTo>
                    <a:pt x="0" y="0"/>
                  </a:moveTo>
                  <a:lnTo>
                    <a:pt x="60667" y="20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66"/>
            <p:cNvSpPr/>
            <p:nvPr/>
          </p:nvSpPr>
          <p:spPr>
            <a:xfrm>
              <a:off x="7059028" y="3793781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4" h="262889">
                  <a:moveTo>
                    <a:pt x="151663" y="60667"/>
                  </a:move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close/>
                </a:path>
                <a:path w="222884" h="262889">
                  <a:moveTo>
                    <a:pt x="10109" y="222453"/>
                  </a:moveTo>
                  <a:lnTo>
                    <a:pt x="10109" y="262890"/>
                  </a:lnTo>
                  <a:lnTo>
                    <a:pt x="212331" y="262890"/>
                  </a:lnTo>
                  <a:lnTo>
                    <a:pt x="212331" y="222453"/>
                  </a:lnTo>
                  <a:lnTo>
                    <a:pt x="151663" y="202222"/>
                  </a:lnTo>
                  <a:lnTo>
                    <a:pt x="151663" y="60667"/>
                  </a:lnTo>
                  <a:lnTo>
                    <a:pt x="121335" y="80899"/>
                  </a:lnTo>
                  <a:lnTo>
                    <a:pt x="121335" y="0"/>
                  </a:lnTo>
                  <a:lnTo>
                    <a:pt x="101104" y="0"/>
                  </a:lnTo>
                  <a:lnTo>
                    <a:pt x="101104" y="80899"/>
                  </a:lnTo>
                  <a:lnTo>
                    <a:pt x="70777" y="60667"/>
                  </a:lnTo>
                  <a:lnTo>
                    <a:pt x="70777" y="202222"/>
                  </a:lnTo>
                  <a:lnTo>
                    <a:pt x="10109" y="222453"/>
                  </a:lnTo>
                  <a:close/>
                </a:path>
                <a:path w="222884" h="262889">
                  <a:moveTo>
                    <a:pt x="121335" y="20231"/>
                  </a:moveTo>
                  <a:lnTo>
                    <a:pt x="121335" y="40449"/>
                  </a:lnTo>
                  <a:lnTo>
                    <a:pt x="141554" y="40449"/>
                  </a:lnTo>
                  <a:lnTo>
                    <a:pt x="141554" y="20231"/>
                  </a:lnTo>
                  <a:lnTo>
                    <a:pt x="121335" y="20231"/>
                  </a:lnTo>
                  <a:close/>
                </a:path>
                <a:path w="222884" h="262889">
                  <a:moveTo>
                    <a:pt x="80886" y="20231"/>
                  </a:moveTo>
                  <a:lnTo>
                    <a:pt x="80886" y="40449"/>
                  </a:lnTo>
                  <a:lnTo>
                    <a:pt x="101104" y="40449"/>
                  </a:lnTo>
                  <a:lnTo>
                    <a:pt x="101104" y="20231"/>
                  </a:lnTo>
                  <a:lnTo>
                    <a:pt x="80886" y="20231"/>
                  </a:lnTo>
                  <a:close/>
                </a:path>
                <a:path w="222884" h="262889">
                  <a:moveTo>
                    <a:pt x="0" y="111226"/>
                  </a:move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67"/>
            <p:cNvSpPr/>
            <p:nvPr/>
          </p:nvSpPr>
          <p:spPr>
            <a:xfrm>
              <a:off x="7059028" y="3793781"/>
              <a:ext cx="222885" cy="262890"/>
            </a:xfrm>
            <a:custGeom>
              <a:avLst/>
              <a:gdLst/>
              <a:ahLst/>
              <a:cxnLst/>
              <a:rect l="l" t="t" r="r" b="b"/>
              <a:pathLst>
                <a:path w="222884" h="262889">
                  <a:moveTo>
                    <a:pt x="10109" y="262890"/>
                  </a:moveTo>
                  <a:lnTo>
                    <a:pt x="212331" y="262890"/>
                  </a:lnTo>
                  <a:lnTo>
                    <a:pt x="212331" y="222453"/>
                  </a:lnTo>
                  <a:lnTo>
                    <a:pt x="151663" y="202222"/>
                  </a:lnTo>
                  <a:lnTo>
                    <a:pt x="212331" y="192112"/>
                  </a:lnTo>
                  <a:lnTo>
                    <a:pt x="222440" y="141554"/>
                  </a:lnTo>
                  <a:lnTo>
                    <a:pt x="222440" y="111226"/>
                  </a:lnTo>
                  <a:lnTo>
                    <a:pt x="192112" y="70777"/>
                  </a:lnTo>
                  <a:lnTo>
                    <a:pt x="151663" y="60667"/>
                  </a:lnTo>
                  <a:lnTo>
                    <a:pt x="121335" y="80899"/>
                  </a:lnTo>
                  <a:lnTo>
                    <a:pt x="121335" y="40449"/>
                  </a:lnTo>
                  <a:lnTo>
                    <a:pt x="141554" y="40449"/>
                  </a:lnTo>
                  <a:lnTo>
                    <a:pt x="141554" y="20231"/>
                  </a:lnTo>
                  <a:lnTo>
                    <a:pt x="121335" y="20231"/>
                  </a:lnTo>
                  <a:lnTo>
                    <a:pt x="121335" y="0"/>
                  </a:lnTo>
                  <a:lnTo>
                    <a:pt x="101104" y="0"/>
                  </a:lnTo>
                  <a:lnTo>
                    <a:pt x="101104" y="20231"/>
                  </a:lnTo>
                  <a:lnTo>
                    <a:pt x="80886" y="20231"/>
                  </a:lnTo>
                  <a:lnTo>
                    <a:pt x="80886" y="40449"/>
                  </a:lnTo>
                  <a:lnTo>
                    <a:pt x="101104" y="40449"/>
                  </a:lnTo>
                  <a:lnTo>
                    <a:pt x="101104" y="80899"/>
                  </a:lnTo>
                  <a:lnTo>
                    <a:pt x="70777" y="60667"/>
                  </a:lnTo>
                  <a:lnTo>
                    <a:pt x="30327" y="70777"/>
                  </a:lnTo>
                  <a:lnTo>
                    <a:pt x="0" y="111226"/>
                  </a:lnTo>
                  <a:lnTo>
                    <a:pt x="0" y="141554"/>
                  </a:lnTo>
                  <a:lnTo>
                    <a:pt x="10109" y="192112"/>
                  </a:lnTo>
                  <a:lnTo>
                    <a:pt x="70777" y="202222"/>
                  </a:lnTo>
                  <a:lnTo>
                    <a:pt x="10109" y="222453"/>
                  </a:lnTo>
                  <a:lnTo>
                    <a:pt x="10109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68"/>
            <p:cNvSpPr/>
            <p:nvPr/>
          </p:nvSpPr>
          <p:spPr>
            <a:xfrm>
              <a:off x="7059026" y="3985893"/>
              <a:ext cx="222444" cy="8089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69"/>
            <p:cNvSpPr/>
            <p:nvPr/>
          </p:nvSpPr>
          <p:spPr>
            <a:xfrm>
              <a:off x="7696034" y="3460114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5" h="283210">
                  <a:moveTo>
                    <a:pt x="181991" y="165154"/>
                  </a:moveTo>
                  <a:lnTo>
                    <a:pt x="181991" y="222453"/>
                  </a:lnTo>
                  <a:lnTo>
                    <a:pt x="242658" y="91008"/>
                  </a:lnTo>
                  <a:lnTo>
                    <a:pt x="252780" y="91008"/>
                  </a:lnTo>
                  <a:lnTo>
                    <a:pt x="252780" y="70777"/>
                  </a:lnTo>
                  <a:lnTo>
                    <a:pt x="232549" y="70777"/>
                  </a:lnTo>
                  <a:lnTo>
                    <a:pt x="232549" y="80886"/>
                  </a:lnTo>
                  <a:lnTo>
                    <a:pt x="181991" y="165154"/>
                  </a:lnTo>
                  <a:close/>
                </a:path>
                <a:path w="253365" h="283210">
                  <a:moveTo>
                    <a:pt x="30327" y="242671"/>
                  </a:moveTo>
                  <a:lnTo>
                    <a:pt x="30327" y="283108"/>
                  </a:lnTo>
                  <a:lnTo>
                    <a:pt x="222440" y="283108"/>
                  </a:lnTo>
                  <a:lnTo>
                    <a:pt x="222440" y="242671"/>
                  </a:lnTo>
                  <a:lnTo>
                    <a:pt x="181991" y="222453"/>
                  </a:lnTo>
                  <a:lnTo>
                    <a:pt x="181991" y="165154"/>
                  </a:lnTo>
                  <a:lnTo>
                    <a:pt x="171881" y="182003"/>
                  </a:lnTo>
                  <a:lnTo>
                    <a:pt x="171881" y="73310"/>
                  </a:lnTo>
                  <a:lnTo>
                    <a:pt x="141554" y="171894"/>
                  </a:lnTo>
                  <a:lnTo>
                    <a:pt x="131445" y="20218"/>
                  </a:lnTo>
                  <a:lnTo>
                    <a:pt x="131445" y="0"/>
                  </a:lnTo>
                  <a:lnTo>
                    <a:pt x="121323" y="0"/>
                  </a:lnTo>
                  <a:lnTo>
                    <a:pt x="121323" y="20218"/>
                  </a:lnTo>
                  <a:lnTo>
                    <a:pt x="111213" y="171894"/>
                  </a:lnTo>
                  <a:lnTo>
                    <a:pt x="80886" y="73310"/>
                  </a:lnTo>
                  <a:lnTo>
                    <a:pt x="80886" y="182003"/>
                  </a:lnTo>
                  <a:lnTo>
                    <a:pt x="70777" y="165154"/>
                  </a:lnTo>
                  <a:lnTo>
                    <a:pt x="70777" y="222453"/>
                  </a:lnTo>
                  <a:lnTo>
                    <a:pt x="30327" y="242671"/>
                  </a:lnTo>
                  <a:close/>
                </a:path>
                <a:path w="253365" h="283210">
                  <a:moveTo>
                    <a:pt x="171881" y="73310"/>
                  </a:moveTo>
                  <a:lnTo>
                    <a:pt x="171881" y="182003"/>
                  </a:lnTo>
                  <a:lnTo>
                    <a:pt x="192112" y="50558"/>
                  </a:lnTo>
                  <a:lnTo>
                    <a:pt x="202222" y="50558"/>
                  </a:lnTo>
                  <a:lnTo>
                    <a:pt x="202222" y="30340"/>
                  </a:lnTo>
                  <a:lnTo>
                    <a:pt x="181991" y="30340"/>
                  </a:lnTo>
                  <a:lnTo>
                    <a:pt x="181991" y="40449"/>
                  </a:lnTo>
                  <a:lnTo>
                    <a:pt x="171881" y="73310"/>
                  </a:lnTo>
                  <a:close/>
                </a:path>
                <a:path w="253365" h="283210">
                  <a:moveTo>
                    <a:pt x="131445" y="0"/>
                  </a:moveTo>
                  <a:lnTo>
                    <a:pt x="131445" y="20218"/>
                  </a:lnTo>
                  <a:lnTo>
                    <a:pt x="141554" y="10109"/>
                  </a:lnTo>
                  <a:lnTo>
                    <a:pt x="131445" y="0"/>
                  </a:lnTo>
                  <a:close/>
                </a:path>
                <a:path w="253365" h="283210">
                  <a:moveTo>
                    <a:pt x="111213" y="10109"/>
                  </a:moveTo>
                  <a:lnTo>
                    <a:pt x="121323" y="20218"/>
                  </a:lnTo>
                  <a:lnTo>
                    <a:pt x="121323" y="0"/>
                  </a:lnTo>
                  <a:lnTo>
                    <a:pt x="111213" y="10109"/>
                  </a:lnTo>
                  <a:close/>
                </a:path>
                <a:path w="253365" h="283210">
                  <a:moveTo>
                    <a:pt x="50546" y="30340"/>
                  </a:moveTo>
                  <a:lnTo>
                    <a:pt x="50546" y="50558"/>
                  </a:lnTo>
                  <a:lnTo>
                    <a:pt x="60667" y="50558"/>
                  </a:lnTo>
                  <a:lnTo>
                    <a:pt x="80886" y="182003"/>
                  </a:lnTo>
                  <a:lnTo>
                    <a:pt x="80886" y="73310"/>
                  </a:lnTo>
                  <a:lnTo>
                    <a:pt x="70777" y="40449"/>
                  </a:lnTo>
                  <a:lnTo>
                    <a:pt x="70777" y="30340"/>
                  </a:lnTo>
                  <a:lnTo>
                    <a:pt x="50546" y="30340"/>
                  </a:lnTo>
                  <a:close/>
                </a:path>
                <a:path w="253365" h="283210">
                  <a:moveTo>
                    <a:pt x="0" y="70777"/>
                  </a:moveTo>
                  <a:lnTo>
                    <a:pt x="0" y="91008"/>
                  </a:lnTo>
                  <a:lnTo>
                    <a:pt x="10109" y="91008"/>
                  </a:lnTo>
                  <a:lnTo>
                    <a:pt x="70777" y="222453"/>
                  </a:lnTo>
                  <a:lnTo>
                    <a:pt x="70777" y="165154"/>
                  </a:lnTo>
                  <a:lnTo>
                    <a:pt x="20218" y="80886"/>
                  </a:lnTo>
                  <a:lnTo>
                    <a:pt x="20218" y="70777"/>
                  </a:lnTo>
                  <a:lnTo>
                    <a:pt x="0" y="70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0"/>
            <p:cNvSpPr/>
            <p:nvPr/>
          </p:nvSpPr>
          <p:spPr>
            <a:xfrm>
              <a:off x="7696034" y="3460114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5" h="283210">
                  <a:moveTo>
                    <a:pt x="30327" y="283108"/>
                  </a:moveTo>
                  <a:lnTo>
                    <a:pt x="222440" y="283108"/>
                  </a:lnTo>
                  <a:lnTo>
                    <a:pt x="222440" y="242671"/>
                  </a:lnTo>
                  <a:lnTo>
                    <a:pt x="181991" y="222453"/>
                  </a:lnTo>
                  <a:lnTo>
                    <a:pt x="242658" y="91008"/>
                  </a:lnTo>
                  <a:lnTo>
                    <a:pt x="252780" y="91008"/>
                  </a:lnTo>
                  <a:lnTo>
                    <a:pt x="252780" y="70777"/>
                  </a:lnTo>
                  <a:lnTo>
                    <a:pt x="232549" y="70777"/>
                  </a:lnTo>
                  <a:lnTo>
                    <a:pt x="232549" y="80886"/>
                  </a:lnTo>
                  <a:lnTo>
                    <a:pt x="171881" y="182003"/>
                  </a:lnTo>
                  <a:lnTo>
                    <a:pt x="192112" y="50558"/>
                  </a:lnTo>
                  <a:lnTo>
                    <a:pt x="202222" y="50558"/>
                  </a:lnTo>
                  <a:lnTo>
                    <a:pt x="202222" y="30340"/>
                  </a:lnTo>
                  <a:lnTo>
                    <a:pt x="181991" y="30340"/>
                  </a:lnTo>
                  <a:lnTo>
                    <a:pt x="181991" y="40449"/>
                  </a:lnTo>
                  <a:lnTo>
                    <a:pt x="141554" y="171894"/>
                  </a:lnTo>
                  <a:lnTo>
                    <a:pt x="131445" y="20218"/>
                  </a:lnTo>
                  <a:lnTo>
                    <a:pt x="141554" y="10109"/>
                  </a:lnTo>
                  <a:lnTo>
                    <a:pt x="131445" y="0"/>
                  </a:lnTo>
                  <a:lnTo>
                    <a:pt x="121323" y="0"/>
                  </a:lnTo>
                  <a:lnTo>
                    <a:pt x="111213" y="10109"/>
                  </a:lnTo>
                  <a:lnTo>
                    <a:pt x="121323" y="20218"/>
                  </a:lnTo>
                  <a:lnTo>
                    <a:pt x="111213" y="171894"/>
                  </a:lnTo>
                  <a:lnTo>
                    <a:pt x="70777" y="40449"/>
                  </a:lnTo>
                  <a:lnTo>
                    <a:pt x="70777" y="30340"/>
                  </a:lnTo>
                  <a:lnTo>
                    <a:pt x="50546" y="30340"/>
                  </a:lnTo>
                  <a:lnTo>
                    <a:pt x="50546" y="50558"/>
                  </a:lnTo>
                  <a:lnTo>
                    <a:pt x="60667" y="50558"/>
                  </a:lnTo>
                  <a:lnTo>
                    <a:pt x="80886" y="182003"/>
                  </a:lnTo>
                  <a:lnTo>
                    <a:pt x="20218" y="80886"/>
                  </a:lnTo>
                  <a:lnTo>
                    <a:pt x="20218" y="70777"/>
                  </a:lnTo>
                  <a:lnTo>
                    <a:pt x="0" y="70777"/>
                  </a:lnTo>
                  <a:lnTo>
                    <a:pt x="0" y="91008"/>
                  </a:lnTo>
                  <a:lnTo>
                    <a:pt x="10109" y="91008"/>
                  </a:lnTo>
                  <a:lnTo>
                    <a:pt x="70777" y="222453"/>
                  </a:lnTo>
                  <a:lnTo>
                    <a:pt x="30327" y="242671"/>
                  </a:lnTo>
                  <a:lnTo>
                    <a:pt x="30327" y="2831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1"/>
            <p:cNvSpPr/>
            <p:nvPr/>
          </p:nvSpPr>
          <p:spPr>
            <a:xfrm>
              <a:off x="7766811" y="3682568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2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2"/>
            <p:cNvSpPr/>
            <p:nvPr/>
          </p:nvSpPr>
          <p:spPr>
            <a:xfrm>
              <a:off x="7726362" y="3702786"/>
              <a:ext cx="192405" cy="0"/>
            </a:xfrm>
            <a:custGeom>
              <a:avLst/>
              <a:gdLst/>
              <a:ahLst/>
              <a:cxnLst/>
              <a:rect l="l" t="t" r="r" b="b"/>
              <a:pathLst>
                <a:path w="192404">
                  <a:moveTo>
                    <a:pt x="0" y="0"/>
                  </a:moveTo>
                  <a:lnTo>
                    <a:pt x="1921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3"/>
            <p:cNvSpPr/>
            <p:nvPr/>
          </p:nvSpPr>
          <p:spPr>
            <a:xfrm>
              <a:off x="7726362" y="3723004"/>
              <a:ext cx="192405" cy="0"/>
            </a:xfrm>
            <a:custGeom>
              <a:avLst/>
              <a:gdLst/>
              <a:ahLst/>
              <a:cxnLst/>
              <a:rect l="l" t="t" r="r" b="b"/>
              <a:pathLst>
                <a:path w="192404">
                  <a:moveTo>
                    <a:pt x="0" y="0"/>
                  </a:moveTo>
                  <a:lnTo>
                    <a:pt x="1921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4"/>
            <p:cNvSpPr/>
            <p:nvPr/>
          </p:nvSpPr>
          <p:spPr>
            <a:xfrm>
              <a:off x="7706144" y="354101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75"/>
            <p:cNvSpPr/>
            <p:nvPr/>
          </p:nvSpPr>
          <p:spPr>
            <a:xfrm>
              <a:off x="7756702" y="350056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76"/>
            <p:cNvSpPr/>
            <p:nvPr/>
          </p:nvSpPr>
          <p:spPr>
            <a:xfrm>
              <a:off x="7817357" y="3480346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1012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77"/>
            <p:cNvSpPr/>
            <p:nvPr/>
          </p:nvSpPr>
          <p:spPr>
            <a:xfrm>
              <a:off x="7878026" y="350056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0121" y="101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78"/>
            <p:cNvSpPr/>
            <p:nvPr/>
          </p:nvSpPr>
          <p:spPr>
            <a:xfrm>
              <a:off x="7928584" y="354101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79"/>
            <p:cNvSpPr/>
            <p:nvPr/>
          </p:nvSpPr>
          <p:spPr>
            <a:xfrm>
              <a:off x="6725348" y="3783672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5" h="283210">
                  <a:moveTo>
                    <a:pt x="182003" y="165154"/>
                  </a:moveTo>
                  <a:lnTo>
                    <a:pt x="182003" y="222453"/>
                  </a:lnTo>
                  <a:lnTo>
                    <a:pt x="242671" y="91008"/>
                  </a:lnTo>
                  <a:lnTo>
                    <a:pt x="252780" y="91008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82003" y="165154"/>
                  </a:lnTo>
                  <a:close/>
                </a:path>
                <a:path w="253365" h="283210">
                  <a:moveTo>
                    <a:pt x="30340" y="242671"/>
                  </a:moveTo>
                  <a:lnTo>
                    <a:pt x="30340" y="283121"/>
                  </a:lnTo>
                  <a:lnTo>
                    <a:pt x="222453" y="283121"/>
                  </a:lnTo>
                  <a:lnTo>
                    <a:pt x="222453" y="242671"/>
                  </a:lnTo>
                  <a:lnTo>
                    <a:pt x="182003" y="222453"/>
                  </a:lnTo>
                  <a:lnTo>
                    <a:pt x="182003" y="165154"/>
                  </a:lnTo>
                  <a:lnTo>
                    <a:pt x="171894" y="182003"/>
                  </a:lnTo>
                  <a:lnTo>
                    <a:pt x="171894" y="73310"/>
                  </a:lnTo>
                  <a:lnTo>
                    <a:pt x="141566" y="171894"/>
                  </a:lnTo>
                  <a:lnTo>
                    <a:pt x="131457" y="20218"/>
                  </a:lnTo>
                  <a:lnTo>
                    <a:pt x="131457" y="0"/>
                  </a:lnTo>
                  <a:lnTo>
                    <a:pt x="121335" y="0"/>
                  </a:lnTo>
                  <a:lnTo>
                    <a:pt x="121335" y="20218"/>
                  </a:lnTo>
                  <a:lnTo>
                    <a:pt x="111226" y="171894"/>
                  </a:lnTo>
                  <a:lnTo>
                    <a:pt x="80899" y="73310"/>
                  </a:lnTo>
                  <a:lnTo>
                    <a:pt x="80899" y="182003"/>
                  </a:lnTo>
                  <a:lnTo>
                    <a:pt x="70789" y="165154"/>
                  </a:lnTo>
                  <a:lnTo>
                    <a:pt x="70789" y="222453"/>
                  </a:lnTo>
                  <a:lnTo>
                    <a:pt x="30340" y="242671"/>
                  </a:lnTo>
                  <a:close/>
                </a:path>
                <a:path w="253365" h="283210">
                  <a:moveTo>
                    <a:pt x="171894" y="73310"/>
                  </a:moveTo>
                  <a:lnTo>
                    <a:pt x="171894" y="182003"/>
                  </a:lnTo>
                  <a:lnTo>
                    <a:pt x="192112" y="50558"/>
                  </a:lnTo>
                  <a:lnTo>
                    <a:pt x="202234" y="50558"/>
                  </a:lnTo>
                  <a:lnTo>
                    <a:pt x="202234" y="30340"/>
                  </a:lnTo>
                  <a:lnTo>
                    <a:pt x="182003" y="30340"/>
                  </a:lnTo>
                  <a:lnTo>
                    <a:pt x="182003" y="40449"/>
                  </a:lnTo>
                  <a:lnTo>
                    <a:pt x="171894" y="73310"/>
                  </a:lnTo>
                  <a:close/>
                </a:path>
                <a:path w="253365" h="283210">
                  <a:moveTo>
                    <a:pt x="131457" y="0"/>
                  </a:moveTo>
                  <a:lnTo>
                    <a:pt x="131457" y="20218"/>
                  </a:lnTo>
                  <a:lnTo>
                    <a:pt x="141566" y="10109"/>
                  </a:lnTo>
                  <a:lnTo>
                    <a:pt x="131457" y="0"/>
                  </a:lnTo>
                  <a:close/>
                </a:path>
                <a:path w="253365" h="283210">
                  <a:moveTo>
                    <a:pt x="111226" y="10109"/>
                  </a:moveTo>
                  <a:lnTo>
                    <a:pt x="121335" y="20218"/>
                  </a:lnTo>
                  <a:lnTo>
                    <a:pt x="121335" y="0"/>
                  </a:lnTo>
                  <a:lnTo>
                    <a:pt x="111226" y="10109"/>
                  </a:lnTo>
                  <a:close/>
                </a:path>
                <a:path w="253365" h="283210">
                  <a:moveTo>
                    <a:pt x="50558" y="30340"/>
                  </a:moveTo>
                  <a:lnTo>
                    <a:pt x="50558" y="50558"/>
                  </a:lnTo>
                  <a:lnTo>
                    <a:pt x="60667" y="50558"/>
                  </a:lnTo>
                  <a:lnTo>
                    <a:pt x="80899" y="182003"/>
                  </a:lnTo>
                  <a:lnTo>
                    <a:pt x="80899" y="73310"/>
                  </a:lnTo>
                  <a:lnTo>
                    <a:pt x="70789" y="40449"/>
                  </a:lnTo>
                  <a:lnTo>
                    <a:pt x="70789" y="30340"/>
                  </a:lnTo>
                  <a:lnTo>
                    <a:pt x="50558" y="30340"/>
                  </a:lnTo>
                  <a:close/>
                </a:path>
                <a:path w="253365" h="283210">
                  <a:moveTo>
                    <a:pt x="0" y="70777"/>
                  </a:moveTo>
                  <a:lnTo>
                    <a:pt x="0" y="91008"/>
                  </a:lnTo>
                  <a:lnTo>
                    <a:pt x="10121" y="91008"/>
                  </a:lnTo>
                  <a:lnTo>
                    <a:pt x="70789" y="222453"/>
                  </a:lnTo>
                  <a:lnTo>
                    <a:pt x="70789" y="165154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0"/>
            <p:cNvSpPr/>
            <p:nvPr/>
          </p:nvSpPr>
          <p:spPr>
            <a:xfrm>
              <a:off x="6725348" y="3783672"/>
              <a:ext cx="253365" cy="283210"/>
            </a:xfrm>
            <a:custGeom>
              <a:avLst/>
              <a:gdLst/>
              <a:ahLst/>
              <a:cxnLst/>
              <a:rect l="l" t="t" r="r" b="b"/>
              <a:pathLst>
                <a:path w="253365" h="283210">
                  <a:moveTo>
                    <a:pt x="30340" y="283121"/>
                  </a:moveTo>
                  <a:lnTo>
                    <a:pt x="222453" y="283121"/>
                  </a:lnTo>
                  <a:lnTo>
                    <a:pt x="222453" y="242671"/>
                  </a:lnTo>
                  <a:lnTo>
                    <a:pt x="182003" y="222453"/>
                  </a:lnTo>
                  <a:lnTo>
                    <a:pt x="242671" y="91008"/>
                  </a:lnTo>
                  <a:lnTo>
                    <a:pt x="252780" y="91008"/>
                  </a:lnTo>
                  <a:lnTo>
                    <a:pt x="252780" y="70777"/>
                  </a:lnTo>
                  <a:lnTo>
                    <a:pt x="232562" y="70777"/>
                  </a:lnTo>
                  <a:lnTo>
                    <a:pt x="232562" y="80886"/>
                  </a:lnTo>
                  <a:lnTo>
                    <a:pt x="171894" y="182003"/>
                  </a:lnTo>
                  <a:lnTo>
                    <a:pt x="192112" y="50558"/>
                  </a:lnTo>
                  <a:lnTo>
                    <a:pt x="202234" y="50558"/>
                  </a:lnTo>
                  <a:lnTo>
                    <a:pt x="202234" y="30340"/>
                  </a:lnTo>
                  <a:lnTo>
                    <a:pt x="182003" y="30340"/>
                  </a:lnTo>
                  <a:lnTo>
                    <a:pt x="182003" y="40449"/>
                  </a:lnTo>
                  <a:lnTo>
                    <a:pt x="141566" y="171894"/>
                  </a:lnTo>
                  <a:lnTo>
                    <a:pt x="131457" y="20218"/>
                  </a:lnTo>
                  <a:lnTo>
                    <a:pt x="141566" y="10109"/>
                  </a:lnTo>
                  <a:lnTo>
                    <a:pt x="131457" y="0"/>
                  </a:lnTo>
                  <a:lnTo>
                    <a:pt x="121335" y="0"/>
                  </a:lnTo>
                  <a:lnTo>
                    <a:pt x="111226" y="10109"/>
                  </a:lnTo>
                  <a:lnTo>
                    <a:pt x="121335" y="20218"/>
                  </a:lnTo>
                  <a:lnTo>
                    <a:pt x="111226" y="171894"/>
                  </a:lnTo>
                  <a:lnTo>
                    <a:pt x="70789" y="40449"/>
                  </a:lnTo>
                  <a:lnTo>
                    <a:pt x="70789" y="30340"/>
                  </a:lnTo>
                  <a:lnTo>
                    <a:pt x="50558" y="30340"/>
                  </a:lnTo>
                  <a:lnTo>
                    <a:pt x="50558" y="50558"/>
                  </a:lnTo>
                  <a:lnTo>
                    <a:pt x="60667" y="50558"/>
                  </a:lnTo>
                  <a:lnTo>
                    <a:pt x="80899" y="182003"/>
                  </a:lnTo>
                  <a:lnTo>
                    <a:pt x="20231" y="80886"/>
                  </a:lnTo>
                  <a:lnTo>
                    <a:pt x="20231" y="70777"/>
                  </a:lnTo>
                  <a:lnTo>
                    <a:pt x="0" y="70777"/>
                  </a:lnTo>
                  <a:lnTo>
                    <a:pt x="0" y="91008"/>
                  </a:lnTo>
                  <a:lnTo>
                    <a:pt x="10121" y="91008"/>
                  </a:lnTo>
                  <a:lnTo>
                    <a:pt x="70789" y="222453"/>
                  </a:lnTo>
                  <a:lnTo>
                    <a:pt x="30340" y="242671"/>
                  </a:lnTo>
                  <a:lnTo>
                    <a:pt x="30340" y="283121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1"/>
            <p:cNvSpPr/>
            <p:nvPr/>
          </p:nvSpPr>
          <p:spPr>
            <a:xfrm>
              <a:off x="6796137" y="4006126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213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2"/>
            <p:cNvSpPr/>
            <p:nvPr/>
          </p:nvSpPr>
          <p:spPr>
            <a:xfrm>
              <a:off x="6755688" y="4016233"/>
              <a:ext cx="192405" cy="20320"/>
            </a:xfrm>
            <a:custGeom>
              <a:avLst/>
              <a:gdLst/>
              <a:ahLst/>
              <a:cxnLst/>
              <a:rect l="l" t="t" r="r" b="b"/>
              <a:pathLst>
                <a:path w="192404" h="20320">
                  <a:moveTo>
                    <a:pt x="192112" y="20222"/>
                  </a:moveTo>
                  <a:lnTo>
                    <a:pt x="19211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9211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3"/>
            <p:cNvSpPr/>
            <p:nvPr/>
          </p:nvSpPr>
          <p:spPr>
            <a:xfrm>
              <a:off x="6755688" y="4036451"/>
              <a:ext cx="192405" cy="20320"/>
            </a:xfrm>
            <a:custGeom>
              <a:avLst/>
              <a:gdLst/>
              <a:ahLst/>
              <a:cxnLst/>
              <a:rect l="l" t="t" r="r" b="b"/>
              <a:pathLst>
                <a:path w="192404" h="20320">
                  <a:moveTo>
                    <a:pt x="192112" y="20222"/>
                  </a:moveTo>
                  <a:lnTo>
                    <a:pt x="192112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92112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4"/>
            <p:cNvSpPr/>
            <p:nvPr/>
          </p:nvSpPr>
          <p:spPr>
            <a:xfrm>
              <a:off x="6735470" y="386457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10109"/>
                  </a:moveTo>
                  <a:lnTo>
                    <a:pt x="10109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85"/>
            <p:cNvSpPr/>
            <p:nvPr/>
          </p:nvSpPr>
          <p:spPr>
            <a:xfrm>
              <a:off x="6786016" y="382412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10109"/>
                  </a:moveTo>
                  <a:lnTo>
                    <a:pt x="10121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86"/>
            <p:cNvSpPr/>
            <p:nvPr/>
          </p:nvSpPr>
          <p:spPr>
            <a:xfrm>
              <a:off x="6846684" y="380390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10121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87"/>
            <p:cNvSpPr/>
            <p:nvPr/>
          </p:nvSpPr>
          <p:spPr>
            <a:xfrm>
              <a:off x="6907352" y="382412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88"/>
            <p:cNvSpPr/>
            <p:nvPr/>
          </p:nvSpPr>
          <p:spPr>
            <a:xfrm>
              <a:off x="6957910" y="386457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0" y="0"/>
                  </a:moveTo>
                  <a:lnTo>
                    <a:pt x="10109" y="10109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89"/>
            <p:cNvSpPr/>
            <p:nvPr/>
          </p:nvSpPr>
          <p:spPr>
            <a:xfrm>
              <a:off x="6442250" y="3156786"/>
              <a:ext cx="192116" cy="2527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0"/>
            <p:cNvSpPr/>
            <p:nvPr/>
          </p:nvSpPr>
          <p:spPr>
            <a:xfrm>
              <a:off x="6775919" y="2843339"/>
              <a:ext cx="171894" cy="23254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1"/>
            <p:cNvSpPr/>
            <p:nvPr/>
          </p:nvSpPr>
          <p:spPr>
            <a:xfrm>
              <a:off x="7736484" y="1553806"/>
              <a:ext cx="171881" cy="23256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2"/>
            <p:cNvSpPr/>
            <p:nvPr/>
          </p:nvSpPr>
          <p:spPr>
            <a:xfrm>
              <a:off x="8535263" y="373311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44"/>
                  </a:lnTo>
                  <a:lnTo>
                    <a:pt x="101117" y="171894"/>
                  </a:lnTo>
                  <a:lnTo>
                    <a:pt x="101117" y="78356"/>
                  </a:lnTo>
                  <a:lnTo>
                    <a:pt x="90995" y="91008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17" y="78356"/>
                  </a:moveTo>
                  <a:lnTo>
                    <a:pt x="101117" y="141566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17" y="78356"/>
                  </a:lnTo>
                  <a:close/>
                </a:path>
                <a:path w="161925" h="262889">
                  <a:moveTo>
                    <a:pt x="101117" y="141566"/>
                  </a:moveTo>
                  <a:lnTo>
                    <a:pt x="101117" y="151676"/>
                  </a:lnTo>
                  <a:lnTo>
                    <a:pt x="131445" y="151676"/>
                  </a:lnTo>
                  <a:lnTo>
                    <a:pt x="101117" y="141566"/>
                  </a:lnTo>
                  <a:close/>
                </a:path>
                <a:path w="161925" h="262889">
                  <a:moveTo>
                    <a:pt x="90995" y="20231"/>
                  </a:moveTo>
                  <a:lnTo>
                    <a:pt x="90995" y="80899"/>
                  </a:lnTo>
                  <a:lnTo>
                    <a:pt x="111226" y="30340"/>
                  </a:lnTo>
                  <a:lnTo>
                    <a:pt x="90995" y="20231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31"/>
                  </a:lnTo>
                  <a:lnTo>
                    <a:pt x="101117" y="10121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21"/>
                  </a:moveTo>
                  <a:lnTo>
                    <a:pt x="70777" y="20231"/>
                  </a:lnTo>
                  <a:lnTo>
                    <a:pt x="70777" y="0"/>
                  </a:lnTo>
                  <a:lnTo>
                    <a:pt x="60667" y="10121"/>
                  </a:lnTo>
                  <a:close/>
                </a:path>
                <a:path w="161925" h="262889">
                  <a:moveTo>
                    <a:pt x="30327" y="151676"/>
                  </a:moveTo>
                  <a:lnTo>
                    <a:pt x="60667" y="151676"/>
                  </a:lnTo>
                  <a:lnTo>
                    <a:pt x="60667" y="141566"/>
                  </a:lnTo>
                  <a:lnTo>
                    <a:pt x="30327" y="151676"/>
                  </a:lnTo>
                  <a:close/>
                </a:path>
                <a:path w="161925" h="262889">
                  <a:moveTo>
                    <a:pt x="20218" y="60667"/>
                  </a:move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66"/>
                  </a:lnTo>
                  <a:lnTo>
                    <a:pt x="60667" y="20231"/>
                  </a:lnTo>
                  <a:lnTo>
                    <a:pt x="30327" y="40449"/>
                  </a:lnTo>
                  <a:lnTo>
                    <a:pt x="20218" y="60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3"/>
            <p:cNvSpPr/>
            <p:nvPr/>
          </p:nvSpPr>
          <p:spPr>
            <a:xfrm>
              <a:off x="8535263" y="373311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44"/>
                  </a:lnTo>
                  <a:lnTo>
                    <a:pt x="101117" y="171894"/>
                  </a:lnTo>
                  <a:lnTo>
                    <a:pt x="101117" y="151676"/>
                  </a:lnTo>
                  <a:lnTo>
                    <a:pt x="131445" y="151676"/>
                  </a:lnTo>
                  <a:lnTo>
                    <a:pt x="101117" y="141566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0995" y="91008"/>
                  </a:lnTo>
                  <a:lnTo>
                    <a:pt x="90995" y="80899"/>
                  </a:lnTo>
                  <a:lnTo>
                    <a:pt x="111226" y="30340"/>
                  </a:lnTo>
                  <a:lnTo>
                    <a:pt x="90995" y="20231"/>
                  </a:lnTo>
                  <a:lnTo>
                    <a:pt x="101117" y="10121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21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30327" y="40449"/>
                  </a:lnTo>
                  <a:lnTo>
                    <a:pt x="20218" y="60667"/>
                  </a:ln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66"/>
                  </a:lnTo>
                  <a:lnTo>
                    <a:pt x="30327" y="151676"/>
                  </a:lnTo>
                  <a:lnTo>
                    <a:pt x="60667" y="151676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4"/>
            <p:cNvSpPr/>
            <p:nvPr/>
          </p:nvSpPr>
          <p:spPr>
            <a:xfrm>
              <a:off x="8535263" y="3955565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295"/>
            <p:cNvSpPr/>
            <p:nvPr/>
          </p:nvSpPr>
          <p:spPr>
            <a:xfrm>
              <a:off x="8535263" y="3965674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20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296"/>
            <p:cNvSpPr/>
            <p:nvPr/>
          </p:nvSpPr>
          <p:spPr>
            <a:xfrm>
              <a:off x="8585822" y="3945458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59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297"/>
            <p:cNvSpPr/>
            <p:nvPr/>
          </p:nvSpPr>
          <p:spPr>
            <a:xfrm>
              <a:off x="8595931" y="3864569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40" h="20320">
                  <a:moveTo>
                    <a:pt x="40449" y="20222"/>
                  </a:moveTo>
                  <a:lnTo>
                    <a:pt x="40449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40449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298"/>
            <p:cNvSpPr/>
            <p:nvPr/>
          </p:nvSpPr>
          <p:spPr>
            <a:xfrm>
              <a:off x="8595931" y="3874678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40" h="20320">
                  <a:moveTo>
                    <a:pt x="40449" y="20222"/>
                  </a:moveTo>
                  <a:lnTo>
                    <a:pt x="40449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40449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299"/>
            <p:cNvSpPr/>
            <p:nvPr/>
          </p:nvSpPr>
          <p:spPr>
            <a:xfrm>
              <a:off x="8606040" y="375334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0"/>
            <p:cNvSpPr/>
            <p:nvPr/>
          </p:nvSpPr>
          <p:spPr>
            <a:xfrm>
              <a:off x="6452361" y="282310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44"/>
                  </a:lnTo>
                  <a:lnTo>
                    <a:pt x="101117" y="171894"/>
                  </a:lnTo>
                  <a:lnTo>
                    <a:pt x="101117" y="78368"/>
                  </a:lnTo>
                  <a:lnTo>
                    <a:pt x="91008" y="91008"/>
                  </a:lnTo>
                  <a:lnTo>
                    <a:pt x="91008" y="0"/>
                  </a:lnTo>
                  <a:lnTo>
                    <a:pt x="70777" y="0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17" y="78368"/>
                  </a:moveTo>
                  <a:lnTo>
                    <a:pt x="101117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17" y="78368"/>
                  </a:lnTo>
                  <a:close/>
                </a:path>
                <a:path w="161925" h="262889">
                  <a:moveTo>
                    <a:pt x="101117" y="141554"/>
                  </a:moveTo>
                  <a:lnTo>
                    <a:pt x="101117" y="151676"/>
                  </a:lnTo>
                  <a:lnTo>
                    <a:pt x="131445" y="151676"/>
                  </a:lnTo>
                  <a:lnTo>
                    <a:pt x="101117" y="141554"/>
                  </a:lnTo>
                  <a:close/>
                </a:path>
                <a:path w="161925" h="262889">
                  <a:moveTo>
                    <a:pt x="91008" y="20231"/>
                  </a:moveTo>
                  <a:lnTo>
                    <a:pt x="91008" y="80886"/>
                  </a:lnTo>
                  <a:lnTo>
                    <a:pt x="111226" y="30340"/>
                  </a:lnTo>
                  <a:lnTo>
                    <a:pt x="91008" y="20231"/>
                  </a:lnTo>
                  <a:close/>
                </a:path>
                <a:path w="161925" h="262889">
                  <a:moveTo>
                    <a:pt x="91008" y="0"/>
                  </a:moveTo>
                  <a:lnTo>
                    <a:pt x="91008" y="20231"/>
                  </a:lnTo>
                  <a:lnTo>
                    <a:pt x="101117" y="10109"/>
                  </a:lnTo>
                  <a:lnTo>
                    <a:pt x="91008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31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40" y="151676"/>
                  </a:moveTo>
                  <a:lnTo>
                    <a:pt x="60667" y="151676"/>
                  </a:lnTo>
                  <a:lnTo>
                    <a:pt x="60667" y="141554"/>
                  </a:lnTo>
                  <a:lnTo>
                    <a:pt x="30340" y="151676"/>
                  </a:lnTo>
                  <a:close/>
                </a:path>
                <a:path w="161925" h="262889">
                  <a:moveTo>
                    <a:pt x="20231" y="60667"/>
                  </a:moveTo>
                  <a:lnTo>
                    <a:pt x="20231" y="70777"/>
                  </a:lnTo>
                  <a:lnTo>
                    <a:pt x="30340" y="101117"/>
                  </a:lnTo>
                  <a:lnTo>
                    <a:pt x="60667" y="141554"/>
                  </a:lnTo>
                  <a:lnTo>
                    <a:pt x="60667" y="20231"/>
                  </a:lnTo>
                  <a:lnTo>
                    <a:pt x="30340" y="40449"/>
                  </a:lnTo>
                  <a:lnTo>
                    <a:pt x="20231" y="60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1"/>
            <p:cNvSpPr/>
            <p:nvPr/>
          </p:nvSpPr>
          <p:spPr>
            <a:xfrm>
              <a:off x="6452361" y="2823108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44"/>
                  </a:lnTo>
                  <a:lnTo>
                    <a:pt x="101117" y="171894"/>
                  </a:lnTo>
                  <a:lnTo>
                    <a:pt x="101117" y="151676"/>
                  </a:lnTo>
                  <a:lnTo>
                    <a:pt x="131445" y="151676"/>
                  </a:lnTo>
                  <a:lnTo>
                    <a:pt x="101117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1008" y="91008"/>
                  </a:lnTo>
                  <a:lnTo>
                    <a:pt x="91008" y="80886"/>
                  </a:lnTo>
                  <a:lnTo>
                    <a:pt x="111226" y="30340"/>
                  </a:lnTo>
                  <a:lnTo>
                    <a:pt x="91008" y="20231"/>
                  </a:lnTo>
                  <a:lnTo>
                    <a:pt x="101117" y="10109"/>
                  </a:lnTo>
                  <a:lnTo>
                    <a:pt x="91008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30340" y="40449"/>
                  </a:lnTo>
                  <a:lnTo>
                    <a:pt x="20231" y="60667"/>
                  </a:lnTo>
                  <a:lnTo>
                    <a:pt x="20231" y="70777"/>
                  </a:lnTo>
                  <a:lnTo>
                    <a:pt x="30340" y="101117"/>
                  </a:lnTo>
                  <a:lnTo>
                    <a:pt x="60667" y="141554"/>
                  </a:lnTo>
                  <a:lnTo>
                    <a:pt x="30340" y="151676"/>
                  </a:lnTo>
                  <a:lnTo>
                    <a:pt x="60667" y="151676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2"/>
            <p:cNvSpPr/>
            <p:nvPr/>
          </p:nvSpPr>
          <p:spPr>
            <a:xfrm>
              <a:off x="6452361" y="3045559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19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3"/>
            <p:cNvSpPr/>
            <p:nvPr/>
          </p:nvSpPr>
          <p:spPr>
            <a:xfrm>
              <a:off x="6452361" y="3055668"/>
              <a:ext cx="161925" cy="20320"/>
            </a:xfrm>
            <a:custGeom>
              <a:avLst/>
              <a:gdLst/>
              <a:ahLst/>
              <a:cxnLst/>
              <a:rect l="l" t="t" r="r" b="b"/>
              <a:pathLst>
                <a:path w="161925" h="20319">
                  <a:moveTo>
                    <a:pt x="161785" y="20222"/>
                  </a:moveTo>
                  <a:lnTo>
                    <a:pt x="161785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161785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4"/>
            <p:cNvSpPr/>
            <p:nvPr/>
          </p:nvSpPr>
          <p:spPr>
            <a:xfrm>
              <a:off x="6502920" y="3035452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59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05"/>
            <p:cNvSpPr/>
            <p:nvPr/>
          </p:nvSpPr>
          <p:spPr>
            <a:xfrm>
              <a:off x="6513029" y="2954551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40" h="20319">
                  <a:moveTo>
                    <a:pt x="40449" y="20222"/>
                  </a:moveTo>
                  <a:lnTo>
                    <a:pt x="40449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40449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06"/>
            <p:cNvSpPr/>
            <p:nvPr/>
          </p:nvSpPr>
          <p:spPr>
            <a:xfrm>
              <a:off x="6513029" y="2964673"/>
              <a:ext cx="40640" cy="20320"/>
            </a:xfrm>
            <a:custGeom>
              <a:avLst/>
              <a:gdLst/>
              <a:ahLst/>
              <a:cxnLst/>
              <a:rect l="l" t="t" r="r" b="b"/>
              <a:pathLst>
                <a:path w="40640" h="20319">
                  <a:moveTo>
                    <a:pt x="40449" y="20222"/>
                  </a:moveTo>
                  <a:lnTo>
                    <a:pt x="40449" y="0"/>
                  </a:lnTo>
                  <a:lnTo>
                    <a:pt x="0" y="0"/>
                  </a:lnTo>
                  <a:lnTo>
                    <a:pt x="0" y="20222"/>
                  </a:lnTo>
                  <a:lnTo>
                    <a:pt x="40449" y="2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07"/>
            <p:cNvSpPr/>
            <p:nvPr/>
          </p:nvSpPr>
          <p:spPr>
            <a:xfrm>
              <a:off x="6523139" y="28433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31" y="0"/>
                  </a:lnTo>
                </a:path>
              </a:pathLst>
            </a:custGeom>
            <a:ln w="20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08"/>
            <p:cNvSpPr/>
            <p:nvPr/>
          </p:nvSpPr>
          <p:spPr>
            <a:xfrm>
              <a:off x="6452361" y="1523479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31"/>
                  </a:lnTo>
                  <a:lnTo>
                    <a:pt x="101117" y="171894"/>
                  </a:lnTo>
                  <a:lnTo>
                    <a:pt x="101117" y="78359"/>
                  </a:lnTo>
                  <a:lnTo>
                    <a:pt x="91008" y="90995"/>
                  </a:lnTo>
                  <a:lnTo>
                    <a:pt x="91008" y="0"/>
                  </a:lnTo>
                  <a:lnTo>
                    <a:pt x="70777" y="0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17" y="78359"/>
                  </a:moveTo>
                  <a:lnTo>
                    <a:pt x="101117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17" y="78359"/>
                  </a:lnTo>
                  <a:close/>
                </a:path>
                <a:path w="161925" h="262889">
                  <a:moveTo>
                    <a:pt x="101117" y="141554"/>
                  </a:moveTo>
                  <a:lnTo>
                    <a:pt x="101117" y="151663"/>
                  </a:lnTo>
                  <a:lnTo>
                    <a:pt x="131445" y="151663"/>
                  </a:lnTo>
                  <a:lnTo>
                    <a:pt x="101117" y="141554"/>
                  </a:lnTo>
                  <a:close/>
                </a:path>
                <a:path w="161925" h="262889">
                  <a:moveTo>
                    <a:pt x="91008" y="20218"/>
                  </a:moveTo>
                  <a:lnTo>
                    <a:pt x="91008" y="80886"/>
                  </a:lnTo>
                  <a:lnTo>
                    <a:pt x="111226" y="30327"/>
                  </a:lnTo>
                  <a:lnTo>
                    <a:pt x="91008" y="20218"/>
                  </a:lnTo>
                  <a:close/>
                </a:path>
                <a:path w="161925" h="262889">
                  <a:moveTo>
                    <a:pt x="91008" y="0"/>
                  </a:moveTo>
                  <a:lnTo>
                    <a:pt x="91008" y="20218"/>
                  </a:lnTo>
                  <a:lnTo>
                    <a:pt x="101117" y="10109"/>
                  </a:lnTo>
                  <a:lnTo>
                    <a:pt x="91008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18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40" y="151663"/>
                  </a:moveTo>
                  <a:lnTo>
                    <a:pt x="60667" y="151663"/>
                  </a:lnTo>
                  <a:lnTo>
                    <a:pt x="60667" y="141554"/>
                  </a:lnTo>
                  <a:lnTo>
                    <a:pt x="30340" y="151663"/>
                  </a:lnTo>
                  <a:close/>
                </a:path>
                <a:path w="161925" h="262889">
                  <a:moveTo>
                    <a:pt x="20231" y="60667"/>
                  </a:moveTo>
                  <a:lnTo>
                    <a:pt x="20231" y="70777"/>
                  </a:lnTo>
                  <a:lnTo>
                    <a:pt x="30340" y="101104"/>
                  </a:lnTo>
                  <a:lnTo>
                    <a:pt x="60667" y="141554"/>
                  </a:lnTo>
                  <a:lnTo>
                    <a:pt x="60667" y="20218"/>
                  </a:lnTo>
                  <a:lnTo>
                    <a:pt x="30340" y="40449"/>
                  </a:lnTo>
                  <a:lnTo>
                    <a:pt x="20231" y="6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09"/>
            <p:cNvSpPr/>
            <p:nvPr/>
          </p:nvSpPr>
          <p:spPr>
            <a:xfrm>
              <a:off x="6452361" y="1523479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85" y="262890"/>
                  </a:lnTo>
                  <a:lnTo>
                    <a:pt x="161785" y="232562"/>
                  </a:lnTo>
                  <a:lnTo>
                    <a:pt x="111226" y="212331"/>
                  </a:lnTo>
                  <a:lnTo>
                    <a:pt x="101117" y="171894"/>
                  </a:lnTo>
                  <a:lnTo>
                    <a:pt x="101117" y="151663"/>
                  </a:lnTo>
                  <a:lnTo>
                    <a:pt x="131445" y="151663"/>
                  </a:lnTo>
                  <a:lnTo>
                    <a:pt x="101117" y="141554"/>
                  </a:lnTo>
                  <a:lnTo>
                    <a:pt x="131445" y="101104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1008" y="90995"/>
                  </a:lnTo>
                  <a:lnTo>
                    <a:pt x="91008" y="80886"/>
                  </a:lnTo>
                  <a:lnTo>
                    <a:pt x="111226" y="30327"/>
                  </a:lnTo>
                  <a:lnTo>
                    <a:pt x="91008" y="20218"/>
                  </a:lnTo>
                  <a:lnTo>
                    <a:pt x="101117" y="10109"/>
                  </a:lnTo>
                  <a:lnTo>
                    <a:pt x="91008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18"/>
                  </a:lnTo>
                  <a:lnTo>
                    <a:pt x="60667" y="20218"/>
                  </a:lnTo>
                  <a:lnTo>
                    <a:pt x="30340" y="40449"/>
                  </a:lnTo>
                  <a:lnTo>
                    <a:pt x="20231" y="60667"/>
                  </a:lnTo>
                  <a:lnTo>
                    <a:pt x="20231" y="70777"/>
                  </a:lnTo>
                  <a:lnTo>
                    <a:pt x="30340" y="101104"/>
                  </a:lnTo>
                  <a:lnTo>
                    <a:pt x="60667" y="141554"/>
                  </a:lnTo>
                  <a:lnTo>
                    <a:pt x="30340" y="151663"/>
                  </a:lnTo>
                  <a:lnTo>
                    <a:pt x="60667" y="151663"/>
                  </a:lnTo>
                  <a:lnTo>
                    <a:pt x="60667" y="171894"/>
                  </a:lnTo>
                  <a:lnTo>
                    <a:pt x="50558" y="212331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0"/>
            <p:cNvSpPr/>
            <p:nvPr/>
          </p:nvSpPr>
          <p:spPr>
            <a:xfrm>
              <a:off x="6452361" y="1756041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8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1"/>
            <p:cNvSpPr/>
            <p:nvPr/>
          </p:nvSpPr>
          <p:spPr>
            <a:xfrm>
              <a:off x="6452361" y="1766150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8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2"/>
            <p:cNvSpPr/>
            <p:nvPr/>
          </p:nvSpPr>
          <p:spPr>
            <a:xfrm>
              <a:off x="6502920" y="1735810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59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3"/>
            <p:cNvSpPr/>
            <p:nvPr/>
          </p:nvSpPr>
          <p:spPr>
            <a:xfrm>
              <a:off x="6513029" y="166503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4"/>
            <p:cNvSpPr/>
            <p:nvPr/>
          </p:nvSpPr>
          <p:spPr>
            <a:xfrm>
              <a:off x="6513029" y="1675142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15"/>
            <p:cNvSpPr/>
            <p:nvPr/>
          </p:nvSpPr>
          <p:spPr>
            <a:xfrm>
              <a:off x="6523139" y="1543697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3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16"/>
            <p:cNvSpPr/>
            <p:nvPr/>
          </p:nvSpPr>
          <p:spPr>
            <a:xfrm>
              <a:off x="8393709" y="186254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32562"/>
                  </a:moveTo>
                  <a:lnTo>
                    <a:pt x="0" y="262890"/>
                  </a:lnTo>
                  <a:lnTo>
                    <a:pt x="161772" y="262890"/>
                  </a:lnTo>
                  <a:lnTo>
                    <a:pt x="161772" y="232562"/>
                  </a:lnTo>
                  <a:lnTo>
                    <a:pt x="111226" y="212344"/>
                  </a:lnTo>
                  <a:lnTo>
                    <a:pt x="101104" y="171894"/>
                  </a:lnTo>
                  <a:lnTo>
                    <a:pt x="101104" y="78372"/>
                  </a:lnTo>
                  <a:lnTo>
                    <a:pt x="90995" y="91008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close/>
                </a:path>
                <a:path w="161925" h="262889">
                  <a:moveTo>
                    <a:pt x="101104" y="78372"/>
                  </a:moveTo>
                  <a:lnTo>
                    <a:pt x="101104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101104" y="78372"/>
                  </a:lnTo>
                  <a:close/>
                </a:path>
                <a:path w="161925" h="262889">
                  <a:moveTo>
                    <a:pt x="101104" y="141554"/>
                  </a:moveTo>
                  <a:lnTo>
                    <a:pt x="101104" y="151676"/>
                  </a:lnTo>
                  <a:lnTo>
                    <a:pt x="131445" y="151676"/>
                  </a:lnTo>
                  <a:lnTo>
                    <a:pt x="101104" y="141554"/>
                  </a:lnTo>
                  <a:close/>
                </a:path>
                <a:path w="161925" h="262889">
                  <a:moveTo>
                    <a:pt x="90995" y="20231"/>
                  </a:moveTo>
                  <a:lnTo>
                    <a:pt x="90995" y="80899"/>
                  </a:lnTo>
                  <a:lnTo>
                    <a:pt x="111226" y="30340"/>
                  </a:lnTo>
                  <a:lnTo>
                    <a:pt x="90995" y="20231"/>
                  </a:lnTo>
                  <a:close/>
                </a:path>
                <a:path w="161925" h="262889">
                  <a:moveTo>
                    <a:pt x="90995" y="0"/>
                  </a:moveTo>
                  <a:lnTo>
                    <a:pt x="90995" y="20231"/>
                  </a:lnTo>
                  <a:lnTo>
                    <a:pt x="101104" y="10109"/>
                  </a:lnTo>
                  <a:lnTo>
                    <a:pt x="90995" y="0"/>
                  </a:lnTo>
                  <a:close/>
                </a:path>
                <a:path w="161925" h="262889">
                  <a:moveTo>
                    <a:pt x="60667" y="10109"/>
                  </a:moveTo>
                  <a:lnTo>
                    <a:pt x="70777" y="20231"/>
                  </a:lnTo>
                  <a:lnTo>
                    <a:pt x="70777" y="0"/>
                  </a:lnTo>
                  <a:lnTo>
                    <a:pt x="60667" y="10109"/>
                  </a:lnTo>
                  <a:close/>
                </a:path>
                <a:path w="161925" h="262889">
                  <a:moveTo>
                    <a:pt x="30327" y="151676"/>
                  </a:moveTo>
                  <a:lnTo>
                    <a:pt x="60667" y="151676"/>
                  </a:lnTo>
                  <a:lnTo>
                    <a:pt x="60667" y="141554"/>
                  </a:lnTo>
                  <a:lnTo>
                    <a:pt x="30327" y="151676"/>
                  </a:lnTo>
                  <a:close/>
                </a:path>
                <a:path w="161925" h="262889">
                  <a:moveTo>
                    <a:pt x="20218" y="60667"/>
                  </a:move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54"/>
                  </a:lnTo>
                  <a:lnTo>
                    <a:pt x="60667" y="20231"/>
                  </a:lnTo>
                  <a:lnTo>
                    <a:pt x="30327" y="40449"/>
                  </a:lnTo>
                  <a:lnTo>
                    <a:pt x="20218" y="6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17"/>
            <p:cNvSpPr/>
            <p:nvPr/>
          </p:nvSpPr>
          <p:spPr>
            <a:xfrm>
              <a:off x="8393709" y="1862543"/>
              <a:ext cx="161925" cy="262890"/>
            </a:xfrm>
            <a:custGeom>
              <a:avLst/>
              <a:gdLst/>
              <a:ahLst/>
              <a:cxnLst/>
              <a:rect l="l" t="t" r="r" b="b"/>
              <a:pathLst>
                <a:path w="161925" h="262889">
                  <a:moveTo>
                    <a:pt x="0" y="262890"/>
                  </a:moveTo>
                  <a:lnTo>
                    <a:pt x="161772" y="262890"/>
                  </a:lnTo>
                  <a:lnTo>
                    <a:pt x="161772" y="232562"/>
                  </a:lnTo>
                  <a:lnTo>
                    <a:pt x="111226" y="212344"/>
                  </a:lnTo>
                  <a:lnTo>
                    <a:pt x="101104" y="171894"/>
                  </a:lnTo>
                  <a:lnTo>
                    <a:pt x="101104" y="151676"/>
                  </a:lnTo>
                  <a:lnTo>
                    <a:pt x="131445" y="151676"/>
                  </a:lnTo>
                  <a:lnTo>
                    <a:pt x="101104" y="141554"/>
                  </a:lnTo>
                  <a:lnTo>
                    <a:pt x="131445" y="101117"/>
                  </a:lnTo>
                  <a:lnTo>
                    <a:pt x="141554" y="70777"/>
                  </a:lnTo>
                  <a:lnTo>
                    <a:pt x="141554" y="60667"/>
                  </a:lnTo>
                  <a:lnTo>
                    <a:pt x="131445" y="40449"/>
                  </a:lnTo>
                  <a:lnTo>
                    <a:pt x="90995" y="91008"/>
                  </a:lnTo>
                  <a:lnTo>
                    <a:pt x="90995" y="80899"/>
                  </a:lnTo>
                  <a:lnTo>
                    <a:pt x="111226" y="30340"/>
                  </a:lnTo>
                  <a:lnTo>
                    <a:pt x="90995" y="20231"/>
                  </a:lnTo>
                  <a:lnTo>
                    <a:pt x="101104" y="10109"/>
                  </a:lnTo>
                  <a:lnTo>
                    <a:pt x="90995" y="0"/>
                  </a:lnTo>
                  <a:lnTo>
                    <a:pt x="70777" y="0"/>
                  </a:lnTo>
                  <a:lnTo>
                    <a:pt x="60667" y="10109"/>
                  </a:lnTo>
                  <a:lnTo>
                    <a:pt x="70777" y="20231"/>
                  </a:lnTo>
                  <a:lnTo>
                    <a:pt x="60667" y="20231"/>
                  </a:lnTo>
                  <a:lnTo>
                    <a:pt x="30327" y="40449"/>
                  </a:lnTo>
                  <a:lnTo>
                    <a:pt x="20218" y="60667"/>
                  </a:lnTo>
                  <a:lnTo>
                    <a:pt x="20218" y="70777"/>
                  </a:lnTo>
                  <a:lnTo>
                    <a:pt x="30327" y="101117"/>
                  </a:lnTo>
                  <a:lnTo>
                    <a:pt x="60667" y="141554"/>
                  </a:lnTo>
                  <a:lnTo>
                    <a:pt x="30327" y="151676"/>
                  </a:lnTo>
                  <a:lnTo>
                    <a:pt x="60667" y="151676"/>
                  </a:lnTo>
                  <a:lnTo>
                    <a:pt x="60667" y="171894"/>
                  </a:lnTo>
                  <a:lnTo>
                    <a:pt x="50558" y="212344"/>
                  </a:lnTo>
                  <a:lnTo>
                    <a:pt x="0" y="232562"/>
                  </a:lnTo>
                  <a:lnTo>
                    <a:pt x="0" y="262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18"/>
            <p:cNvSpPr/>
            <p:nvPr/>
          </p:nvSpPr>
          <p:spPr>
            <a:xfrm>
              <a:off x="8393709" y="2095106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19"/>
            <p:cNvSpPr/>
            <p:nvPr/>
          </p:nvSpPr>
          <p:spPr>
            <a:xfrm>
              <a:off x="8393709" y="2105215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7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0"/>
            <p:cNvSpPr/>
            <p:nvPr/>
          </p:nvSpPr>
          <p:spPr>
            <a:xfrm>
              <a:off x="8444268" y="2074887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59">
                  <a:moveTo>
                    <a:pt x="0" y="0"/>
                  </a:moveTo>
                  <a:lnTo>
                    <a:pt x="6066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1"/>
            <p:cNvSpPr/>
            <p:nvPr/>
          </p:nvSpPr>
          <p:spPr>
            <a:xfrm>
              <a:off x="8454376" y="2004098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2"/>
            <p:cNvSpPr/>
            <p:nvPr/>
          </p:nvSpPr>
          <p:spPr>
            <a:xfrm>
              <a:off x="8454376" y="2014219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4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3"/>
            <p:cNvSpPr/>
            <p:nvPr/>
          </p:nvSpPr>
          <p:spPr>
            <a:xfrm>
              <a:off x="8464486" y="1882775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20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9" name="object 324"/>
          <p:cNvSpPr txBox="1"/>
          <p:nvPr/>
        </p:nvSpPr>
        <p:spPr>
          <a:xfrm>
            <a:off x="1164673" y="3961664"/>
            <a:ext cx="1907539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latin typeface="Arial"/>
                <a:cs typeface="Arial"/>
              </a:rPr>
              <a:t>Black to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move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550" b="1" dirty="0">
                <a:latin typeface="Arial"/>
                <a:cs typeface="Arial"/>
              </a:rPr>
              <a:t>White slightly</a:t>
            </a:r>
            <a:r>
              <a:rPr sz="1550" b="1" spc="-9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better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30" name="object 325"/>
          <p:cNvSpPr txBox="1"/>
          <p:nvPr/>
        </p:nvSpPr>
        <p:spPr>
          <a:xfrm>
            <a:off x="5570483" y="3961664"/>
            <a:ext cx="137160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latin typeface="Arial"/>
                <a:cs typeface="Arial"/>
              </a:rPr>
              <a:t>White to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move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550" b="1" dirty="0">
                <a:latin typeface="Arial"/>
                <a:cs typeface="Arial"/>
              </a:rPr>
              <a:t>Black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winning</a:t>
            </a:r>
            <a:endParaRPr sz="15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7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Digression: Exact values don't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76726"/>
            <a:ext cx="7886700" cy="157927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Behaviour</a:t>
            </a:r>
            <a:r>
              <a:rPr lang="en-US" dirty="0"/>
              <a:t> is preserved under any </a:t>
            </a:r>
            <a:r>
              <a:rPr lang="en-US" b="1" dirty="0">
                <a:solidFill>
                  <a:srgbClr val="C00000"/>
                </a:solidFill>
              </a:rPr>
              <a:t>monotonic</a:t>
            </a:r>
            <a:r>
              <a:rPr lang="en-US" dirty="0"/>
              <a:t> transformation of </a:t>
            </a:r>
            <a:r>
              <a:rPr lang="en-US" dirty="0" smtClean="0"/>
              <a:t>E</a:t>
            </a:r>
            <a:r>
              <a:rPr lang="en-US" sz="2200" dirty="0" smtClean="0"/>
              <a:t>VAL</a:t>
            </a:r>
          </a:p>
          <a:p>
            <a:endParaRPr lang="en-US" sz="2200" dirty="0"/>
          </a:p>
          <a:p>
            <a:r>
              <a:rPr lang="en-US" dirty="0" smtClean="0"/>
              <a:t>Only </a:t>
            </a:r>
            <a:r>
              <a:rPr lang="en-US" dirty="0"/>
              <a:t>the order matters:</a:t>
            </a:r>
          </a:p>
          <a:p>
            <a:pPr marL="0" indent="0">
              <a:buNone/>
            </a:pPr>
            <a:r>
              <a:rPr lang="en-US" dirty="0" smtClean="0"/>
              <a:t>	payoff </a:t>
            </a:r>
            <a:r>
              <a:rPr lang="en-US" dirty="0"/>
              <a:t>in deterministic games acts as an </a:t>
            </a:r>
            <a:r>
              <a:rPr lang="en-US" b="1" dirty="0">
                <a:solidFill>
                  <a:srgbClr val="C00000"/>
                </a:solidFill>
              </a:rPr>
              <a:t>ordinal utility </a:t>
            </a:r>
            <a:r>
              <a:rPr lang="en-US" dirty="0"/>
              <a:t>function</a:t>
            </a:r>
            <a:endParaRPr lang="en-US" sz="2000" u="sng" dirty="0" smtClean="0">
              <a:solidFill>
                <a:srgbClr val="FF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15</a:t>
            </a:fld>
            <a:endParaRPr lang="en-US"/>
          </a:p>
        </p:txBody>
      </p:sp>
      <p:sp>
        <p:nvSpPr>
          <p:cNvPr id="331" name="object 3"/>
          <p:cNvSpPr txBox="1"/>
          <p:nvPr/>
        </p:nvSpPr>
        <p:spPr>
          <a:xfrm>
            <a:off x="620062" y="1577838"/>
            <a:ext cx="4794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20" dirty="0">
                <a:latin typeface="Times New Roman"/>
                <a:cs typeface="Times New Roman"/>
              </a:rPr>
              <a:t>MAX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2" name="object 4"/>
          <p:cNvSpPr/>
          <p:nvPr/>
        </p:nvSpPr>
        <p:spPr>
          <a:xfrm>
            <a:off x="6143483" y="1850758"/>
            <a:ext cx="892175" cy="873760"/>
          </a:xfrm>
          <a:custGeom>
            <a:avLst/>
            <a:gdLst/>
            <a:ahLst/>
            <a:cxnLst/>
            <a:rect l="l" t="t" r="r" b="b"/>
            <a:pathLst>
              <a:path w="892175" h="873760">
                <a:moveTo>
                  <a:pt x="891832" y="0"/>
                </a:moveTo>
                <a:lnTo>
                  <a:pt x="0" y="873633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9"/>
          <p:cNvSpPr/>
          <p:nvPr/>
        </p:nvSpPr>
        <p:spPr>
          <a:xfrm>
            <a:off x="2218217" y="3030321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237604" y="0"/>
                </a:moveTo>
                <a:lnTo>
                  <a:pt x="0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10"/>
          <p:cNvSpPr/>
          <p:nvPr/>
        </p:nvSpPr>
        <p:spPr>
          <a:xfrm>
            <a:off x="2455173" y="3030321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0" y="0"/>
                </a:moveTo>
                <a:lnTo>
                  <a:pt x="237604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13"/>
          <p:cNvSpPr/>
          <p:nvPr/>
        </p:nvSpPr>
        <p:spPr>
          <a:xfrm>
            <a:off x="4027167" y="3044088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237617" y="0"/>
                </a:moveTo>
                <a:lnTo>
                  <a:pt x="0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14"/>
          <p:cNvSpPr/>
          <p:nvPr/>
        </p:nvSpPr>
        <p:spPr>
          <a:xfrm>
            <a:off x="4264136" y="3044088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0" y="0"/>
                </a:moveTo>
                <a:lnTo>
                  <a:pt x="237604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17"/>
          <p:cNvSpPr/>
          <p:nvPr/>
        </p:nvSpPr>
        <p:spPr>
          <a:xfrm>
            <a:off x="5885952" y="3030321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237617" y="0"/>
                </a:moveTo>
                <a:lnTo>
                  <a:pt x="0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18"/>
          <p:cNvSpPr/>
          <p:nvPr/>
        </p:nvSpPr>
        <p:spPr>
          <a:xfrm>
            <a:off x="6122921" y="3030321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0" y="0"/>
                </a:moveTo>
                <a:lnTo>
                  <a:pt x="237604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21"/>
          <p:cNvSpPr/>
          <p:nvPr/>
        </p:nvSpPr>
        <p:spPr>
          <a:xfrm>
            <a:off x="7668448" y="3044088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237604" y="0"/>
                </a:moveTo>
                <a:lnTo>
                  <a:pt x="0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22"/>
          <p:cNvSpPr/>
          <p:nvPr/>
        </p:nvSpPr>
        <p:spPr>
          <a:xfrm>
            <a:off x="7905404" y="3044088"/>
            <a:ext cx="238125" cy="615950"/>
          </a:xfrm>
          <a:custGeom>
            <a:avLst/>
            <a:gdLst/>
            <a:ahLst/>
            <a:cxnLst/>
            <a:rect l="l" t="t" r="r" b="b"/>
            <a:pathLst>
              <a:path w="238125" h="615950">
                <a:moveTo>
                  <a:pt x="0" y="0"/>
                </a:moveTo>
                <a:lnTo>
                  <a:pt x="237611" y="615619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3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04395"/>
              </p:ext>
            </p:extLst>
          </p:nvPr>
        </p:nvGraphicFramePr>
        <p:xfrm>
          <a:off x="534732" y="2793345"/>
          <a:ext cx="8195305" cy="11367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87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0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5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09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15" dirty="0">
                          <a:latin typeface="Times New Roman"/>
                          <a:cs typeface="Times New Roman"/>
                        </a:rPr>
                        <a:t>MIN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ts val="1985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1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ts val="1964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2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0" algn="r">
                        <a:lnSpc>
                          <a:spcPts val="1985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1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925" algn="r">
                        <a:lnSpc>
                          <a:spcPts val="1964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20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63830" algn="r">
                        <a:lnSpc>
                          <a:spcPts val="203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1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1450">
                        <a:lnSpc>
                          <a:spcPts val="203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2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R="180340" algn="r">
                        <a:lnSpc>
                          <a:spcPts val="205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2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87960">
                        <a:lnSpc>
                          <a:spcPts val="205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4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R="192405" algn="r">
                        <a:lnSpc>
                          <a:spcPts val="203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1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ts val="2030"/>
                        </a:lnSpc>
                      </a:pPr>
                      <a:r>
                        <a:rPr sz="1750" b="1" spc="20" dirty="0">
                          <a:latin typeface="Arial"/>
                          <a:cs typeface="Arial"/>
                        </a:rPr>
                        <a:t>20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13030" algn="r">
                        <a:lnSpc>
                          <a:spcPts val="205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20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050"/>
                        </a:lnSpc>
                      </a:pPr>
                      <a:r>
                        <a:rPr sz="1750" b="1" spc="20" dirty="0">
                          <a:latin typeface="Arial"/>
                          <a:cs typeface="Arial"/>
                        </a:rPr>
                        <a:t>400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4" name="object 26"/>
          <p:cNvSpPr/>
          <p:nvPr/>
        </p:nvSpPr>
        <p:spPr>
          <a:xfrm>
            <a:off x="2486796" y="1863991"/>
            <a:ext cx="892175" cy="873760"/>
          </a:xfrm>
          <a:custGeom>
            <a:avLst/>
            <a:gdLst/>
            <a:ahLst/>
            <a:cxnLst/>
            <a:rect l="l" t="t" r="r" b="b"/>
            <a:pathLst>
              <a:path w="892175" h="873760">
                <a:moveTo>
                  <a:pt x="891832" y="0"/>
                </a:moveTo>
                <a:lnTo>
                  <a:pt x="0" y="873633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27"/>
          <p:cNvSpPr/>
          <p:nvPr/>
        </p:nvSpPr>
        <p:spPr>
          <a:xfrm>
            <a:off x="7037537" y="1850720"/>
            <a:ext cx="874394" cy="913765"/>
          </a:xfrm>
          <a:custGeom>
            <a:avLst/>
            <a:gdLst/>
            <a:ahLst/>
            <a:cxnLst/>
            <a:rect l="l" t="t" r="r" b="b"/>
            <a:pathLst>
              <a:path w="874395" h="913764">
                <a:moveTo>
                  <a:pt x="0" y="0"/>
                </a:moveTo>
                <a:lnTo>
                  <a:pt x="874026" y="913752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28"/>
          <p:cNvSpPr/>
          <p:nvPr/>
        </p:nvSpPr>
        <p:spPr>
          <a:xfrm>
            <a:off x="7746184" y="2594825"/>
            <a:ext cx="191135" cy="196215"/>
          </a:xfrm>
          <a:custGeom>
            <a:avLst/>
            <a:gdLst/>
            <a:ahLst/>
            <a:cxnLst/>
            <a:rect l="l" t="t" r="r" b="b"/>
            <a:pathLst>
              <a:path w="191134" h="196214">
                <a:moveTo>
                  <a:pt x="0" y="70027"/>
                </a:moveTo>
                <a:lnTo>
                  <a:pt x="190652" y="196062"/>
                </a:lnTo>
                <a:lnTo>
                  <a:pt x="73202" y="0"/>
                </a:lnTo>
                <a:lnTo>
                  <a:pt x="0" y="70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29"/>
          <p:cNvSpPr/>
          <p:nvPr/>
        </p:nvSpPr>
        <p:spPr>
          <a:xfrm>
            <a:off x="7759113" y="2607703"/>
            <a:ext cx="153035" cy="156845"/>
          </a:xfrm>
          <a:custGeom>
            <a:avLst/>
            <a:gdLst/>
            <a:ahLst/>
            <a:cxnLst/>
            <a:rect l="l" t="t" r="r" b="b"/>
            <a:pathLst>
              <a:path w="153034" h="156844">
                <a:moveTo>
                  <a:pt x="58547" y="0"/>
                </a:moveTo>
                <a:lnTo>
                  <a:pt x="152450" y="156768"/>
                </a:lnTo>
                <a:lnTo>
                  <a:pt x="0" y="55981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0"/>
          <p:cNvSpPr/>
          <p:nvPr/>
        </p:nvSpPr>
        <p:spPr>
          <a:xfrm>
            <a:off x="3380864" y="1863966"/>
            <a:ext cx="887730" cy="887730"/>
          </a:xfrm>
          <a:custGeom>
            <a:avLst/>
            <a:gdLst/>
            <a:ahLst/>
            <a:cxnLst/>
            <a:rect l="l" t="t" r="r" b="b"/>
            <a:pathLst>
              <a:path w="887729" h="887730">
                <a:moveTo>
                  <a:pt x="0" y="0"/>
                </a:moveTo>
                <a:lnTo>
                  <a:pt x="887260" y="887260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1"/>
          <p:cNvSpPr/>
          <p:nvPr/>
        </p:nvSpPr>
        <p:spPr>
          <a:xfrm>
            <a:off x="4100572" y="2583675"/>
            <a:ext cx="193675" cy="193675"/>
          </a:xfrm>
          <a:custGeom>
            <a:avLst/>
            <a:gdLst/>
            <a:ahLst/>
            <a:cxnLst/>
            <a:rect l="l" t="t" r="r" b="b"/>
            <a:pathLst>
              <a:path w="193675" h="193675">
                <a:moveTo>
                  <a:pt x="0" y="71628"/>
                </a:moveTo>
                <a:lnTo>
                  <a:pt x="193395" y="193395"/>
                </a:lnTo>
                <a:lnTo>
                  <a:pt x="71628" y="0"/>
                </a:lnTo>
                <a:lnTo>
                  <a:pt x="0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2"/>
          <p:cNvSpPr/>
          <p:nvPr/>
        </p:nvSpPr>
        <p:spPr>
          <a:xfrm>
            <a:off x="4113476" y="2596578"/>
            <a:ext cx="154940" cy="154940"/>
          </a:xfrm>
          <a:custGeom>
            <a:avLst/>
            <a:gdLst/>
            <a:ahLst/>
            <a:cxnLst/>
            <a:rect l="l" t="t" r="r" b="b"/>
            <a:pathLst>
              <a:path w="154939" h="154939">
                <a:moveTo>
                  <a:pt x="57277" y="0"/>
                </a:moveTo>
                <a:lnTo>
                  <a:pt x="154647" y="154647"/>
                </a:lnTo>
                <a:lnTo>
                  <a:pt x="0" y="57277"/>
                </a:lnTo>
              </a:path>
            </a:pathLst>
          </a:custGeom>
          <a:ln w="1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val 34"/>
          <p:cNvSpPr/>
          <p:nvPr/>
        </p:nvSpPr>
        <p:spPr>
          <a:xfrm>
            <a:off x="4085962" y="2724518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23111" y="2714457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59094" y="2702335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974630" y="2702335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flipH="1">
            <a:off x="3250417" y="1604385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H="1">
            <a:off x="6894410" y="1551570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games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552" y="1071567"/>
            <a:ext cx="7886700" cy="514348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 b="1" dirty="0" smtClean="0"/>
              <a:t>English Checkers</a:t>
            </a:r>
            <a:r>
              <a:rPr lang="en-US" sz="1800" dirty="0"/>
              <a:t>: Chinook ended 40-year-reign of human world champion </a:t>
            </a:r>
            <a:r>
              <a:rPr lang="en-US" sz="1800" dirty="0" smtClean="0"/>
              <a:t>Marion Tinsley </a:t>
            </a:r>
            <a:r>
              <a:rPr lang="en-US" sz="1800" dirty="0"/>
              <a:t>in 1994. Used an endgame database </a:t>
            </a:r>
            <a:r>
              <a:rPr lang="en-US" sz="1800" dirty="0" smtClean="0"/>
              <a:t>defining </a:t>
            </a:r>
            <a:r>
              <a:rPr lang="en-US" sz="1800" dirty="0"/>
              <a:t>perfect play for </a:t>
            </a:r>
            <a:r>
              <a:rPr lang="en-US" sz="1800" dirty="0" smtClean="0"/>
              <a:t>all positions </a:t>
            </a:r>
            <a:r>
              <a:rPr lang="en-US" sz="1800" dirty="0"/>
              <a:t>involving </a:t>
            </a:r>
            <a:r>
              <a:rPr lang="en-US" sz="1800" dirty="0" smtClean="0"/>
              <a:t>10 </a:t>
            </a:r>
            <a:r>
              <a:rPr lang="en-US" sz="1800" dirty="0"/>
              <a:t>or fewer pieces on the board, a total of </a:t>
            </a:r>
            <a:r>
              <a:rPr lang="en-US" sz="1800" dirty="0" smtClean="0"/>
              <a:t>443,748,401,247 positions. </a:t>
            </a:r>
            <a:r>
              <a:rPr lang="en-US" sz="1800" i="1" dirty="0" smtClean="0"/>
              <a:t>Game was solved in 2007. </a:t>
            </a:r>
            <a:endParaRPr lang="en-US" sz="1800" b="1" i="1" dirty="0" smtClean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endParaRPr lang="en-US" sz="1800" b="1" dirty="0" smtClean="0"/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 b="1" dirty="0" smtClean="0"/>
              <a:t>Chess</a:t>
            </a:r>
            <a:r>
              <a:rPr lang="en-US" sz="1800" dirty="0"/>
              <a:t>: Deep Blue defeated human world champion Gary Kasparov in a </a:t>
            </a:r>
            <a:r>
              <a:rPr lang="en-US" sz="1800" dirty="0" smtClean="0"/>
              <a:t>six-game </a:t>
            </a:r>
            <a:r>
              <a:rPr lang="en-US" sz="1800" dirty="0"/>
              <a:t>match in 1997. Deep Blue searches 200 million positions per </a:t>
            </a:r>
            <a:r>
              <a:rPr lang="en-US" sz="1800" dirty="0" smtClean="0"/>
              <a:t>second, uses </a:t>
            </a:r>
            <a:r>
              <a:rPr lang="en-US" sz="1800" dirty="0"/>
              <a:t>very sophisticated evaluation, and </a:t>
            </a:r>
            <a:r>
              <a:rPr lang="en-US" sz="1800" dirty="0" smtClean="0"/>
              <a:t>methods </a:t>
            </a:r>
            <a:r>
              <a:rPr lang="en-US" sz="1800" dirty="0"/>
              <a:t>for </a:t>
            </a:r>
            <a:r>
              <a:rPr lang="en-US" sz="1800" dirty="0" smtClean="0"/>
              <a:t>extending some </a:t>
            </a:r>
            <a:r>
              <a:rPr lang="en-US" sz="1800" dirty="0"/>
              <a:t>lines of search up to 40 ply</a:t>
            </a:r>
            <a:r>
              <a:rPr lang="en-US" sz="1800" dirty="0" smtClean="0"/>
              <a:t>.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 b="1" dirty="0" smtClean="0"/>
              <a:t>What about Go?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693069" y="-10634"/>
            <a:ext cx="7772400" cy="1019175"/>
          </a:xfrm>
        </p:spPr>
        <p:txBody>
          <a:bodyPr/>
          <a:lstStyle/>
          <a:p>
            <a:r>
              <a:rPr lang="en-US" altLang="nl-NL" sz="3200" dirty="0" smtClean="0"/>
              <a:t> (Computer) Go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2113" y="3644900"/>
            <a:ext cx="8424862" cy="2087563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nl-NL" sz="2200" dirty="0" smtClean="0">
                <a:latin typeface="+mj-lt"/>
              </a:rPr>
              <a:t>Vague concepts: Life and Death, Territory, Influence, Patterns</a:t>
            </a: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nl-NL" sz="2200" dirty="0"/>
              <a:t>Hard to make implicit human knowledge explicit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altLang="nl-NL" sz="2200" dirty="0"/>
              <a:t>No evaluation function,</a:t>
            </a:r>
            <a:r>
              <a:rPr lang="nl-NL" altLang="nl-NL" sz="2200" dirty="0"/>
              <a:t>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nl-NL" sz="2200" dirty="0" smtClean="0"/>
              <a:t>search </a:t>
            </a:r>
            <a:r>
              <a:rPr lang="en-US" altLang="nl-NL" sz="2200" dirty="0"/>
              <a:t>fails</a:t>
            </a: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nl-NL" sz="2200" dirty="0"/>
              <a:t>Every AI trick was tried and failed </a:t>
            </a:r>
            <a:r>
              <a:rPr lang="en-US" altLang="nl-NL" sz="2200" dirty="0" smtClean="0"/>
              <a:t>miserably</a:t>
            </a:r>
            <a:endParaRPr lang="en-US" altLang="nl-NL" sz="2200" dirty="0"/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 smtClean="0"/>
              <a:t>Until </a:t>
            </a:r>
            <a:r>
              <a:rPr lang="en-US" altLang="en-US" sz="2200" dirty="0"/>
              <a:t>2005: 20 to 30 stones handicap was required</a:t>
            </a: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nl-NL" sz="2200" dirty="0" smtClean="0">
                <a:latin typeface="+mj-lt"/>
              </a:rPr>
              <a:t>There has be something better than this…..</a:t>
            </a:r>
          </a:p>
          <a:p>
            <a:pPr algn="l">
              <a:lnSpc>
                <a:spcPct val="90000"/>
              </a:lnSpc>
              <a:defRPr/>
            </a:pPr>
            <a:endParaRPr lang="en-US" altLang="nl-NL" sz="2200" dirty="0" smtClean="0">
              <a:latin typeface="Times New Roman" pitchFamily="18" charset="0"/>
            </a:endParaRPr>
          </a:p>
        </p:txBody>
      </p:sp>
      <p:sp>
        <p:nvSpPr>
          <p:cNvPr id="7172" name="AutoShape 2" descr="https://project.dke.maastrichtuniversity.nl/games/images/games_go.jpg"/>
          <p:cNvSpPr>
            <a:spLocks noChangeAspect="1" noChangeArrowheads="1"/>
          </p:cNvSpPr>
          <p:nvPr/>
        </p:nvSpPr>
        <p:spPr bwMode="auto">
          <a:xfrm>
            <a:off x="4221163" y="-1195388"/>
            <a:ext cx="2428875" cy="249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>
              <a:defRPr sz="32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>
              <a:defRPr sz="32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endParaRPr lang="nl-NL" altLang="nl-NL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95375"/>
            <a:ext cx="2430463" cy="244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6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0412" y="1085850"/>
            <a:ext cx="3017839" cy="22558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69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056" y="110222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en-US" altLang="nl-NL" dirty="0" smtClean="0"/>
              <a:t>Monte Carlo Tree Search (MCTS)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405" y="875813"/>
            <a:ext cx="9092840" cy="4286250"/>
            <a:chOff x="51160" y="1305718"/>
            <a:chExt cx="9092840" cy="4286250"/>
          </a:xfrm>
        </p:grpSpPr>
        <p:sp>
          <p:nvSpPr>
            <p:cNvPr id="5" name="Rechthoek 4"/>
            <p:cNvSpPr/>
            <p:nvPr/>
          </p:nvSpPr>
          <p:spPr>
            <a:xfrm>
              <a:off x="51160" y="1305718"/>
              <a:ext cx="9026525" cy="4286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/>
            </a:p>
          </p:txBody>
        </p:sp>
        <p:sp>
          <p:nvSpPr>
            <p:cNvPr id="6" name="Tekstvak 4"/>
            <p:cNvSpPr txBox="1">
              <a:spLocks noChangeArrowheads="1"/>
            </p:cNvSpPr>
            <p:nvPr/>
          </p:nvSpPr>
          <p:spPr bwMode="auto">
            <a:xfrm>
              <a:off x="3271959" y="1457326"/>
              <a:ext cx="20002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2000"/>
                <a:t>Repeated X times</a:t>
              </a:r>
            </a:p>
          </p:txBody>
        </p:sp>
        <p:sp>
          <p:nvSpPr>
            <p:cNvPr id="7" name="Tekstvak 5"/>
            <p:cNvSpPr txBox="1">
              <a:spLocks noChangeArrowheads="1"/>
            </p:cNvSpPr>
            <p:nvPr/>
          </p:nvSpPr>
          <p:spPr bwMode="auto">
            <a:xfrm>
              <a:off x="436563" y="1922463"/>
              <a:ext cx="1357312" cy="4619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2400"/>
                <a:t>Selection</a:t>
              </a:r>
            </a:p>
          </p:txBody>
        </p:sp>
        <p:sp>
          <p:nvSpPr>
            <p:cNvPr id="8" name="Tekstvak 7"/>
            <p:cNvSpPr txBox="1">
              <a:spLocks noChangeArrowheads="1"/>
            </p:cNvSpPr>
            <p:nvPr/>
          </p:nvSpPr>
          <p:spPr bwMode="auto">
            <a:xfrm>
              <a:off x="2722563" y="1922463"/>
              <a:ext cx="1357312" cy="4619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2400"/>
                <a:t>Play-out</a:t>
              </a:r>
            </a:p>
          </p:txBody>
        </p:sp>
        <p:sp>
          <p:nvSpPr>
            <p:cNvPr id="9" name="Tekstvak 8"/>
            <p:cNvSpPr txBox="1">
              <a:spLocks noChangeArrowheads="1"/>
            </p:cNvSpPr>
            <p:nvPr/>
          </p:nvSpPr>
          <p:spPr bwMode="auto">
            <a:xfrm>
              <a:off x="4722813" y="1922463"/>
              <a:ext cx="1444625" cy="4619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2400"/>
                <a:t>Expansion</a:t>
              </a:r>
            </a:p>
          </p:txBody>
        </p:sp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80188" y="1922463"/>
              <a:ext cx="2276475" cy="4619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2400"/>
                <a:t>Backpropagation</a:t>
              </a:r>
            </a:p>
          </p:txBody>
        </p:sp>
        <p:cxnSp>
          <p:nvCxnSpPr>
            <p:cNvPr id="11" name="Rechte verbindingslijn met pijl 10"/>
            <p:cNvCxnSpPr>
              <a:stCxn id="7" idx="3"/>
              <a:endCxn id="8" idx="1"/>
            </p:cNvCxnSpPr>
            <p:nvPr/>
          </p:nvCxnSpPr>
          <p:spPr>
            <a:xfrm>
              <a:off x="1793875" y="2152650"/>
              <a:ext cx="9286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/>
            <p:cNvCxnSpPr>
              <a:stCxn id="8" idx="3"/>
              <a:endCxn id="9" idx="1"/>
            </p:cNvCxnSpPr>
            <p:nvPr/>
          </p:nvCxnSpPr>
          <p:spPr>
            <a:xfrm>
              <a:off x="4079875" y="2152650"/>
              <a:ext cx="64293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/>
            <p:cNvCxnSpPr>
              <a:stCxn id="9" idx="3"/>
              <a:endCxn id="10" idx="1"/>
            </p:cNvCxnSpPr>
            <p:nvPr/>
          </p:nvCxnSpPr>
          <p:spPr>
            <a:xfrm>
              <a:off x="6167438" y="2152650"/>
              <a:ext cx="41275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bogen verbindingslijn 13"/>
            <p:cNvCxnSpPr>
              <a:stCxn id="6" idx="1"/>
              <a:endCxn id="7" idx="1"/>
            </p:cNvCxnSpPr>
            <p:nvPr/>
          </p:nvCxnSpPr>
          <p:spPr>
            <a:xfrm rot="10800000" flipV="1">
              <a:off x="436563" y="1476375"/>
              <a:ext cx="2832100" cy="676275"/>
            </a:xfrm>
            <a:prstGeom prst="bentConnector3">
              <a:avLst>
                <a:gd name="adj1" fmla="val 10943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bogen verbindingslijn 14"/>
            <p:cNvCxnSpPr>
              <a:stCxn id="10" idx="3"/>
              <a:endCxn id="6" idx="3"/>
            </p:cNvCxnSpPr>
            <p:nvPr/>
          </p:nvCxnSpPr>
          <p:spPr>
            <a:xfrm flipH="1" flipV="1">
              <a:off x="5268913" y="1476375"/>
              <a:ext cx="3587750" cy="676275"/>
            </a:xfrm>
            <a:prstGeom prst="bentConnector3">
              <a:avLst>
                <a:gd name="adj1" fmla="val -3858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ep 68"/>
            <p:cNvGrpSpPr>
              <a:grpSpLocks/>
            </p:cNvGrpSpPr>
            <p:nvPr/>
          </p:nvGrpSpPr>
          <p:grpSpPr bwMode="auto">
            <a:xfrm>
              <a:off x="285750" y="2643188"/>
              <a:ext cx="1928813" cy="1571625"/>
              <a:chOff x="285720" y="2786058"/>
              <a:chExt cx="1928826" cy="1571636"/>
            </a:xfrm>
          </p:grpSpPr>
          <p:sp>
            <p:nvSpPr>
              <p:cNvPr id="17" name="Stroomdiagram: Verbindingslijn 16"/>
              <p:cNvSpPr/>
              <p:nvPr/>
            </p:nvSpPr>
            <p:spPr>
              <a:xfrm>
                <a:off x="1214414" y="2786058"/>
                <a:ext cx="214313" cy="214313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18" name="Stroomdiagram: Verbindingslijn 17"/>
              <p:cNvSpPr/>
              <p:nvPr/>
            </p:nvSpPr>
            <p:spPr>
              <a:xfrm>
                <a:off x="571472" y="3286123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19" name="Stroomdiagram: Verbindingslijn 18"/>
              <p:cNvSpPr/>
              <p:nvPr/>
            </p:nvSpPr>
            <p:spPr>
              <a:xfrm>
                <a:off x="1214414" y="3286123"/>
                <a:ext cx="214313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0" name="Stroomdiagram: Verbindingslijn 19"/>
              <p:cNvSpPr/>
              <p:nvPr/>
            </p:nvSpPr>
            <p:spPr>
              <a:xfrm>
                <a:off x="642910" y="3714751"/>
                <a:ext cx="214313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1" name="Stroomdiagram: Verbindingslijn 20"/>
              <p:cNvSpPr/>
              <p:nvPr/>
            </p:nvSpPr>
            <p:spPr>
              <a:xfrm>
                <a:off x="28572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2" name="Stroomdiagram: Verbindingslijn 21"/>
              <p:cNvSpPr/>
              <p:nvPr/>
            </p:nvSpPr>
            <p:spPr>
              <a:xfrm>
                <a:off x="1785918" y="3286123"/>
                <a:ext cx="214313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3" name="Stroomdiagram: Verbindingslijn 22"/>
              <p:cNvSpPr/>
              <p:nvPr/>
            </p:nvSpPr>
            <p:spPr>
              <a:xfrm>
                <a:off x="100010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4" name="Stroomdiagram: Verbindingslijn 23"/>
              <p:cNvSpPr/>
              <p:nvPr/>
            </p:nvSpPr>
            <p:spPr>
              <a:xfrm>
                <a:off x="1643042" y="3714751"/>
                <a:ext cx="214313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5" name="Stroomdiagram: Verbindingslijn 24"/>
              <p:cNvSpPr/>
              <p:nvPr/>
            </p:nvSpPr>
            <p:spPr>
              <a:xfrm>
                <a:off x="2000232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6" name="Stroomdiagram: Verbindingslijn 25"/>
              <p:cNvSpPr/>
              <p:nvPr/>
            </p:nvSpPr>
            <p:spPr>
              <a:xfrm>
                <a:off x="857224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27" name="Stroomdiagram: Verbindingslijn 26"/>
              <p:cNvSpPr/>
              <p:nvPr/>
            </p:nvSpPr>
            <p:spPr>
              <a:xfrm>
                <a:off x="1285852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cxnSp>
            <p:nvCxnSpPr>
              <p:cNvPr id="28" name="Rechte verbindingslijn 27"/>
              <p:cNvCxnSpPr>
                <a:stCxn id="17" idx="3"/>
                <a:endCxn id="18" idx="7"/>
              </p:cNvCxnSpPr>
              <p:nvPr/>
            </p:nvCxnSpPr>
            <p:spPr>
              <a:xfrm rot="5400000">
                <a:off x="825475" y="2897183"/>
                <a:ext cx="349252" cy="49212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/>
              <p:cNvCxnSpPr>
                <a:stCxn id="17" idx="5"/>
                <a:endCxn id="22" idx="0"/>
              </p:cNvCxnSpPr>
              <p:nvPr/>
            </p:nvCxnSpPr>
            <p:spPr>
              <a:xfrm rot="16200000" flipH="1">
                <a:off x="1485878" y="2879721"/>
                <a:ext cx="317502" cy="49530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/>
              <p:cNvCxnSpPr>
                <a:stCxn id="19" idx="0"/>
                <a:endCxn id="17" idx="4"/>
              </p:cNvCxnSpPr>
              <p:nvPr/>
            </p:nvCxnSpPr>
            <p:spPr>
              <a:xfrm rot="5400000" flipH="1" flipV="1">
                <a:off x="1179489" y="3143247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/>
              <p:cNvCxnSpPr>
                <a:stCxn id="21" idx="0"/>
                <a:endCxn id="18" idx="3"/>
              </p:cNvCxnSpPr>
              <p:nvPr/>
            </p:nvCxnSpPr>
            <p:spPr>
              <a:xfrm rot="5400000" flipH="1" flipV="1">
                <a:off x="374622" y="3486150"/>
                <a:ext cx="246064" cy="21113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/>
              <p:cNvCxnSpPr>
                <a:stCxn id="20" idx="0"/>
                <a:endCxn id="18" idx="4"/>
              </p:cNvCxnSpPr>
              <p:nvPr/>
            </p:nvCxnSpPr>
            <p:spPr>
              <a:xfrm rot="16200000" flipV="1">
                <a:off x="607985" y="3571876"/>
                <a:ext cx="214313" cy="7143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2"/>
              <p:cNvCxnSpPr>
                <a:stCxn id="23" idx="0"/>
                <a:endCxn id="18" idx="5"/>
              </p:cNvCxnSpPr>
              <p:nvPr/>
            </p:nvCxnSpPr>
            <p:spPr>
              <a:xfrm rot="16200000" flipV="1">
                <a:off x="808011" y="3414712"/>
                <a:ext cx="246064" cy="35401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/>
              <p:cNvCxnSpPr>
                <a:stCxn id="26" idx="0"/>
                <a:endCxn id="23" idx="4"/>
              </p:cNvCxnSpPr>
              <p:nvPr/>
            </p:nvCxnSpPr>
            <p:spPr>
              <a:xfrm rot="5400000" flipH="1" flipV="1">
                <a:off x="929456" y="3964784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/>
              <p:cNvCxnSpPr>
                <a:stCxn id="27" idx="0"/>
                <a:endCxn id="23" idx="4"/>
              </p:cNvCxnSpPr>
              <p:nvPr/>
            </p:nvCxnSpPr>
            <p:spPr>
              <a:xfrm rot="16200000" flipV="1">
                <a:off x="1143770" y="3893347"/>
                <a:ext cx="214313" cy="28575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>
                <a:stCxn id="24" idx="0"/>
                <a:endCxn id="22" idx="4"/>
              </p:cNvCxnSpPr>
              <p:nvPr/>
            </p:nvCxnSpPr>
            <p:spPr>
              <a:xfrm rot="5400000" flipH="1" flipV="1">
                <a:off x="1715275" y="3536156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/>
              <p:cNvCxnSpPr>
                <a:stCxn id="25" idx="0"/>
                <a:endCxn id="22" idx="4"/>
              </p:cNvCxnSpPr>
              <p:nvPr/>
            </p:nvCxnSpPr>
            <p:spPr>
              <a:xfrm rot="16200000" flipV="1">
                <a:off x="1893869" y="3500438"/>
                <a:ext cx="214313" cy="21431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ep 69"/>
            <p:cNvGrpSpPr>
              <a:grpSpLocks/>
            </p:cNvGrpSpPr>
            <p:nvPr/>
          </p:nvGrpSpPr>
          <p:grpSpPr bwMode="auto">
            <a:xfrm>
              <a:off x="2500313" y="2643188"/>
              <a:ext cx="1928812" cy="1571625"/>
              <a:chOff x="285720" y="2786058"/>
              <a:chExt cx="1928826" cy="1571636"/>
            </a:xfrm>
          </p:grpSpPr>
          <p:sp>
            <p:nvSpPr>
              <p:cNvPr id="39" name="Stroomdiagram: Verbindingslijn 38"/>
              <p:cNvSpPr/>
              <p:nvPr/>
            </p:nvSpPr>
            <p:spPr>
              <a:xfrm>
                <a:off x="1214414" y="2786058"/>
                <a:ext cx="214315" cy="214313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0" name="Stroomdiagram: Verbindingslijn 39"/>
              <p:cNvSpPr/>
              <p:nvPr/>
            </p:nvSpPr>
            <p:spPr>
              <a:xfrm>
                <a:off x="571472" y="3286123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1" name="Stroomdiagram: Verbindingslijn 40"/>
              <p:cNvSpPr/>
              <p:nvPr/>
            </p:nvSpPr>
            <p:spPr>
              <a:xfrm>
                <a:off x="1214414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2" name="Stroomdiagram: Verbindingslijn 41"/>
              <p:cNvSpPr/>
              <p:nvPr/>
            </p:nvSpPr>
            <p:spPr>
              <a:xfrm>
                <a:off x="642910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3" name="Stroomdiagram: Verbindingslijn 42"/>
              <p:cNvSpPr/>
              <p:nvPr/>
            </p:nvSpPr>
            <p:spPr>
              <a:xfrm>
                <a:off x="28572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4" name="Stroomdiagram: Verbindingslijn 43"/>
              <p:cNvSpPr/>
              <p:nvPr/>
            </p:nvSpPr>
            <p:spPr>
              <a:xfrm>
                <a:off x="1785918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5" name="Stroomdiagram: Verbindingslijn 44"/>
              <p:cNvSpPr/>
              <p:nvPr/>
            </p:nvSpPr>
            <p:spPr>
              <a:xfrm>
                <a:off x="100010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6" name="Stroomdiagram: Verbindingslijn 45"/>
              <p:cNvSpPr/>
              <p:nvPr/>
            </p:nvSpPr>
            <p:spPr>
              <a:xfrm>
                <a:off x="1643042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7" name="Stroomdiagram: Verbindingslijn 46"/>
              <p:cNvSpPr/>
              <p:nvPr/>
            </p:nvSpPr>
            <p:spPr>
              <a:xfrm>
                <a:off x="2000232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8" name="Stroomdiagram: Verbindingslijn 47"/>
              <p:cNvSpPr/>
              <p:nvPr/>
            </p:nvSpPr>
            <p:spPr>
              <a:xfrm>
                <a:off x="857224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49" name="Stroomdiagram: Verbindingslijn 48"/>
              <p:cNvSpPr/>
              <p:nvPr/>
            </p:nvSpPr>
            <p:spPr>
              <a:xfrm>
                <a:off x="1285852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cxnSp>
            <p:nvCxnSpPr>
              <p:cNvPr id="50" name="Rechte verbindingslijn 49"/>
              <p:cNvCxnSpPr>
                <a:stCxn id="39" idx="3"/>
                <a:endCxn id="40" idx="7"/>
              </p:cNvCxnSpPr>
              <p:nvPr/>
            </p:nvCxnSpPr>
            <p:spPr>
              <a:xfrm rot="5400000">
                <a:off x="825474" y="2897183"/>
                <a:ext cx="349252" cy="49212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/>
              <p:cNvCxnSpPr>
                <a:stCxn id="39" idx="5"/>
                <a:endCxn id="44" idx="0"/>
              </p:cNvCxnSpPr>
              <p:nvPr/>
            </p:nvCxnSpPr>
            <p:spPr>
              <a:xfrm rot="16200000" flipH="1">
                <a:off x="1485879" y="2879721"/>
                <a:ext cx="317502" cy="49530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51"/>
              <p:cNvCxnSpPr>
                <a:stCxn id="41" idx="0"/>
                <a:endCxn id="39" idx="4"/>
              </p:cNvCxnSpPr>
              <p:nvPr/>
            </p:nvCxnSpPr>
            <p:spPr>
              <a:xfrm rot="5400000" flipH="1" flipV="1">
                <a:off x="1179489" y="3143247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chte verbindingslijn 52"/>
              <p:cNvCxnSpPr>
                <a:stCxn id="43" idx="0"/>
                <a:endCxn id="40" idx="3"/>
              </p:cNvCxnSpPr>
              <p:nvPr/>
            </p:nvCxnSpPr>
            <p:spPr>
              <a:xfrm rot="5400000" flipH="1" flipV="1">
                <a:off x="374621" y="3486150"/>
                <a:ext cx="246064" cy="21114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>
                <a:stCxn id="42" idx="0"/>
                <a:endCxn id="40" idx="4"/>
              </p:cNvCxnSpPr>
              <p:nvPr/>
            </p:nvCxnSpPr>
            <p:spPr>
              <a:xfrm rot="16200000" flipV="1">
                <a:off x="607985" y="3571875"/>
                <a:ext cx="214313" cy="7143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chte verbindingslijn 54"/>
              <p:cNvCxnSpPr>
                <a:stCxn id="45" idx="0"/>
                <a:endCxn id="40" idx="5"/>
              </p:cNvCxnSpPr>
              <p:nvPr/>
            </p:nvCxnSpPr>
            <p:spPr>
              <a:xfrm rot="16200000" flipV="1">
                <a:off x="808012" y="3414711"/>
                <a:ext cx="246064" cy="35401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Rechte verbindingslijn 55"/>
              <p:cNvCxnSpPr>
                <a:stCxn id="48" idx="0"/>
                <a:endCxn id="45" idx="4"/>
              </p:cNvCxnSpPr>
              <p:nvPr/>
            </p:nvCxnSpPr>
            <p:spPr>
              <a:xfrm rot="5400000" flipH="1" flipV="1">
                <a:off x="929457" y="3964784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Rechte verbindingslijn 56"/>
              <p:cNvCxnSpPr>
                <a:stCxn id="49" idx="0"/>
                <a:endCxn id="45" idx="4"/>
              </p:cNvCxnSpPr>
              <p:nvPr/>
            </p:nvCxnSpPr>
            <p:spPr>
              <a:xfrm rot="16200000" flipV="1">
                <a:off x="1143770" y="3893347"/>
                <a:ext cx="214313" cy="28575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Rechte verbindingslijn 57"/>
              <p:cNvCxnSpPr>
                <a:stCxn id="46" idx="0"/>
                <a:endCxn id="44" idx="4"/>
              </p:cNvCxnSpPr>
              <p:nvPr/>
            </p:nvCxnSpPr>
            <p:spPr>
              <a:xfrm rot="5400000" flipH="1" flipV="1">
                <a:off x="1715274" y="3536156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Rechte verbindingslijn 58"/>
              <p:cNvCxnSpPr>
                <a:stCxn id="47" idx="0"/>
                <a:endCxn id="44" idx="4"/>
              </p:cNvCxnSpPr>
              <p:nvPr/>
            </p:nvCxnSpPr>
            <p:spPr>
              <a:xfrm rot="16200000" flipV="1">
                <a:off x="1893870" y="3500437"/>
                <a:ext cx="214313" cy="21431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ep 91"/>
            <p:cNvGrpSpPr>
              <a:grpSpLocks/>
            </p:cNvGrpSpPr>
            <p:nvPr/>
          </p:nvGrpSpPr>
          <p:grpSpPr bwMode="auto">
            <a:xfrm>
              <a:off x="4643438" y="2643188"/>
              <a:ext cx="1928812" cy="1571625"/>
              <a:chOff x="285720" y="2786058"/>
              <a:chExt cx="1928826" cy="1571636"/>
            </a:xfrm>
          </p:grpSpPr>
          <p:sp>
            <p:nvSpPr>
              <p:cNvPr id="61" name="Stroomdiagram: Verbindingslijn 60"/>
              <p:cNvSpPr/>
              <p:nvPr/>
            </p:nvSpPr>
            <p:spPr>
              <a:xfrm>
                <a:off x="1214414" y="2786058"/>
                <a:ext cx="214315" cy="214313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2" name="Stroomdiagram: Verbindingslijn 61"/>
              <p:cNvSpPr/>
              <p:nvPr/>
            </p:nvSpPr>
            <p:spPr>
              <a:xfrm>
                <a:off x="571472" y="3286123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3" name="Stroomdiagram: Verbindingslijn 62"/>
              <p:cNvSpPr/>
              <p:nvPr/>
            </p:nvSpPr>
            <p:spPr>
              <a:xfrm>
                <a:off x="1214414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4" name="Stroomdiagram: Verbindingslijn 63"/>
              <p:cNvSpPr/>
              <p:nvPr/>
            </p:nvSpPr>
            <p:spPr>
              <a:xfrm>
                <a:off x="642910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5" name="Stroomdiagram: Verbindingslijn 64"/>
              <p:cNvSpPr/>
              <p:nvPr/>
            </p:nvSpPr>
            <p:spPr>
              <a:xfrm>
                <a:off x="28572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6" name="Stroomdiagram: Verbindingslijn 65"/>
              <p:cNvSpPr/>
              <p:nvPr/>
            </p:nvSpPr>
            <p:spPr>
              <a:xfrm>
                <a:off x="1785918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7" name="Stroomdiagram: Verbindingslijn 66"/>
              <p:cNvSpPr/>
              <p:nvPr/>
            </p:nvSpPr>
            <p:spPr>
              <a:xfrm>
                <a:off x="100010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8" name="Stroomdiagram: Verbindingslijn 67"/>
              <p:cNvSpPr/>
              <p:nvPr/>
            </p:nvSpPr>
            <p:spPr>
              <a:xfrm>
                <a:off x="1643042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69" name="Stroomdiagram: Verbindingslijn 68"/>
              <p:cNvSpPr/>
              <p:nvPr/>
            </p:nvSpPr>
            <p:spPr>
              <a:xfrm>
                <a:off x="2000232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70" name="Stroomdiagram: Verbindingslijn 69"/>
              <p:cNvSpPr/>
              <p:nvPr/>
            </p:nvSpPr>
            <p:spPr>
              <a:xfrm>
                <a:off x="857224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71" name="Stroomdiagram: Verbindingslijn 70"/>
              <p:cNvSpPr/>
              <p:nvPr/>
            </p:nvSpPr>
            <p:spPr>
              <a:xfrm>
                <a:off x="1285852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cxnSp>
            <p:nvCxnSpPr>
              <p:cNvPr id="72" name="Rechte verbindingslijn 71"/>
              <p:cNvCxnSpPr>
                <a:stCxn id="61" idx="3"/>
                <a:endCxn id="62" idx="7"/>
              </p:cNvCxnSpPr>
              <p:nvPr/>
            </p:nvCxnSpPr>
            <p:spPr>
              <a:xfrm rot="5400000">
                <a:off x="825474" y="2897183"/>
                <a:ext cx="349252" cy="49212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Rechte verbindingslijn 72"/>
              <p:cNvCxnSpPr>
                <a:stCxn id="61" idx="5"/>
                <a:endCxn id="66" idx="0"/>
              </p:cNvCxnSpPr>
              <p:nvPr/>
            </p:nvCxnSpPr>
            <p:spPr>
              <a:xfrm rot="16200000" flipH="1">
                <a:off x="1485879" y="2879721"/>
                <a:ext cx="317502" cy="49530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Rechte verbindingslijn 73"/>
              <p:cNvCxnSpPr>
                <a:stCxn id="63" idx="0"/>
                <a:endCxn id="61" idx="4"/>
              </p:cNvCxnSpPr>
              <p:nvPr/>
            </p:nvCxnSpPr>
            <p:spPr>
              <a:xfrm rot="5400000" flipH="1" flipV="1">
                <a:off x="1179489" y="3143247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Rechte verbindingslijn 74"/>
              <p:cNvCxnSpPr>
                <a:stCxn id="65" idx="0"/>
                <a:endCxn id="62" idx="3"/>
              </p:cNvCxnSpPr>
              <p:nvPr/>
            </p:nvCxnSpPr>
            <p:spPr>
              <a:xfrm rot="5400000" flipH="1" flipV="1">
                <a:off x="374621" y="3486150"/>
                <a:ext cx="246064" cy="21114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/>
              <p:cNvCxnSpPr>
                <a:stCxn id="64" idx="0"/>
                <a:endCxn id="62" idx="4"/>
              </p:cNvCxnSpPr>
              <p:nvPr/>
            </p:nvCxnSpPr>
            <p:spPr>
              <a:xfrm rot="16200000" flipV="1">
                <a:off x="607985" y="3571875"/>
                <a:ext cx="214313" cy="7143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/>
              <p:cNvCxnSpPr>
                <a:stCxn id="67" idx="0"/>
                <a:endCxn id="62" idx="5"/>
              </p:cNvCxnSpPr>
              <p:nvPr/>
            </p:nvCxnSpPr>
            <p:spPr>
              <a:xfrm rot="16200000" flipV="1">
                <a:off x="808012" y="3414711"/>
                <a:ext cx="246064" cy="35401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/>
              <p:cNvCxnSpPr>
                <a:stCxn id="70" idx="0"/>
                <a:endCxn id="67" idx="4"/>
              </p:cNvCxnSpPr>
              <p:nvPr/>
            </p:nvCxnSpPr>
            <p:spPr>
              <a:xfrm rot="5400000" flipH="1" flipV="1">
                <a:off x="929457" y="3964784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/>
              <p:cNvCxnSpPr>
                <a:stCxn id="71" idx="0"/>
                <a:endCxn id="67" idx="4"/>
              </p:cNvCxnSpPr>
              <p:nvPr/>
            </p:nvCxnSpPr>
            <p:spPr>
              <a:xfrm rot="16200000" flipV="1">
                <a:off x="1143770" y="3893347"/>
                <a:ext cx="214313" cy="28575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Rechte verbindingslijn 79"/>
              <p:cNvCxnSpPr>
                <a:stCxn id="68" idx="0"/>
                <a:endCxn id="66" idx="4"/>
              </p:cNvCxnSpPr>
              <p:nvPr/>
            </p:nvCxnSpPr>
            <p:spPr>
              <a:xfrm rot="5400000" flipH="1" flipV="1">
                <a:off x="1715274" y="3536156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Rechte verbindingslijn 80"/>
              <p:cNvCxnSpPr>
                <a:stCxn id="69" idx="0"/>
                <a:endCxn id="66" idx="4"/>
              </p:cNvCxnSpPr>
              <p:nvPr/>
            </p:nvCxnSpPr>
            <p:spPr>
              <a:xfrm rot="16200000" flipV="1">
                <a:off x="1893870" y="3500437"/>
                <a:ext cx="214313" cy="21431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ep 113"/>
            <p:cNvGrpSpPr>
              <a:grpSpLocks/>
            </p:cNvGrpSpPr>
            <p:nvPr/>
          </p:nvGrpSpPr>
          <p:grpSpPr bwMode="auto">
            <a:xfrm>
              <a:off x="6929438" y="2643188"/>
              <a:ext cx="1928812" cy="1571625"/>
              <a:chOff x="285720" y="2786058"/>
              <a:chExt cx="1928826" cy="1571636"/>
            </a:xfrm>
          </p:grpSpPr>
          <p:sp>
            <p:nvSpPr>
              <p:cNvPr id="83" name="Stroomdiagram: Verbindingslijn 82"/>
              <p:cNvSpPr/>
              <p:nvPr/>
            </p:nvSpPr>
            <p:spPr>
              <a:xfrm>
                <a:off x="1214414" y="2786058"/>
                <a:ext cx="214315" cy="214313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4" name="Stroomdiagram: Verbindingslijn 83"/>
              <p:cNvSpPr/>
              <p:nvPr/>
            </p:nvSpPr>
            <p:spPr>
              <a:xfrm>
                <a:off x="571472" y="3286123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5" name="Stroomdiagram: Verbindingslijn 84"/>
              <p:cNvSpPr/>
              <p:nvPr/>
            </p:nvSpPr>
            <p:spPr>
              <a:xfrm>
                <a:off x="1214414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6" name="Stroomdiagram: Verbindingslijn 85"/>
              <p:cNvSpPr/>
              <p:nvPr/>
            </p:nvSpPr>
            <p:spPr>
              <a:xfrm>
                <a:off x="642910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7" name="Stroomdiagram: Verbindingslijn 86"/>
              <p:cNvSpPr/>
              <p:nvPr/>
            </p:nvSpPr>
            <p:spPr>
              <a:xfrm>
                <a:off x="28572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8" name="Stroomdiagram: Verbindingslijn 87"/>
              <p:cNvSpPr/>
              <p:nvPr/>
            </p:nvSpPr>
            <p:spPr>
              <a:xfrm>
                <a:off x="1785918" y="3286123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89" name="Stroomdiagram: Verbindingslijn 88"/>
              <p:cNvSpPr/>
              <p:nvPr/>
            </p:nvSpPr>
            <p:spPr>
              <a:xfrm>
                <a:off x="1000100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90" name="Stroomdiagram: Verbindingslijn 89"/>
              <p:cNvSpPr/>
              <p:nvPr/>
            </p:nvSpPr>
            <p:spPr>
              <a:xfrm>
                <a:off x="1643042" y="3714751"/>
                <a:ext cx="214315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91" name="Stroomdiagram: Verbindingslijn 90"/>
              <p:cNvSpPr/>
              <p:nvPr/>
            </p:nvSpPr>
            <p:spPr>
              <a:xfrm>
                <a:off x="2000232" y="3714751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92" name="Stroomdiagram: Verbindingslijn 91"/>
              <p:cNvSpPr/>
              <p:nvPr/>
            </p:nvSpPr>
            <p:spPr>
              <a:xfrm>
                <a:off x="857224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sp>
            <p:nvSpPr>
              <p:cNvPr id="93" name="Stroomdiagram: Verbindingslijn 92"/>
              <p:cNvSpPr/>
              <p:nvPr/>
            </p:nvSpPr>
            <p:spPr>
              <a:xfrm>
                <a:off x="1285852" y="4143379"/>
                <a:ext cx="214314" cy="214315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nl-NL"/>
              </a:p>
            </p:txBody>
          </p:sp>
          <p:cxnSp>
            <p:nvCxnSpPr>
              <p:cNvPr id="94" name="Rechte verbindingslijn 93"/>
              <p:cNvCxnSpPr>
                <a:stCxn id="83" idx="3"/>
                <a:endCxn id="84" idx="7"/>
              </p:cNvCxnSpPr>
              <p:nvPr/>
            </p:nvCxnSpPr>
            <p:spPr>
              <a:xfrm rot="5400000">
                <a:off x="825474" y="2897183"/>
                <a:ext cx="349252" cy="49212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Rechte verbindingslijn 94"/>
              <p:cNvCxnSpPr>
                <a:stCxn id="83" idx="5"/>
                <a:endCxn id="88" idx="0"/>
              </p:cNvCxnSpPr>
              <p:nvPr/>
            </p:nvCxnSpPr>
            <p:spPr>
              <a:xfrm rot="16200000" flipH="1">
                <a:off x="1485879" y="2879721"/>
                <a:ext cx="317502" cy="49530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Rechte verbindingslijn 95"/>
              <p:cNvCxnSpPr>
                <a:stCxn id="85" idx="0"/>
                <a:endCxn id="83" idx="4"/>
              </p:cNvCxnSpPr>
              <p:nvPr/>
            </p:nvCxnSpPr>
            <p:spPr>
              <a:xfrm rot="5400000" flipH="1" flipV="1">
                <a:off x="1179489" y="3143247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Rechte verbindingslijn 96"/>
              <p:cNvCxnSpPr>
                <a:stCxn id="87" idx="0"/>
                <a:endCxn id="84" idx="3"/>
              </p:cNvCxnSpPr>
              <p:nvPr/>
            </p:nvCxnSpPr>
            <p:spPr>
              <a:xfrm rot="5400000" flipH="1" flipV="1">
                <a:off x="374621" y="3486150"/>
                <a:ext cx="246064" cy="21114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/>
              <p:cNvCxnSpPr>
                <a:stCxn id="86" idx="0"/>
                <a:endCxn id="84" idx="4"/>
              </p:cNvCxnSpPr>
              <p:nvPr/>
            </p:nvCxnSpPr>
            <p:spPr>
              <a:xfrm rot="16200000" flipV="1">
                <a:off x="607985" y="3571875"/>
                <a:ext cx="214313" cy="7143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/>
              <p:cNvCxnSpPr>
                <a:stCxn id="89" idx="0"/>
                <a:endCxn id="84" idx="5"/>
              </p:cNvCxnSpPr>
              <p:nvPr/>
            </p:nvCxnSpPr>
            <p:spPr>
              <a:xfrm rot="16200000" flipV="1">
                <a:off x="808012" y="3414711"/>
                <a:ext cx="246064" cy="35401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echte verbindingslijn 99"/>
              <p:cNvCxnSpPr>
                <a:stCxn id="92" idx="0"/>
                <a:endCxn id="89" idx="4"/>
              </p:cNvCxnSpPr>
              <p:nvPr/>
            </p:nvCxnSpPr>
            <p:spPr>
              <a:xfrm rot="5400000" flipH="1" flipV="1">
                <a:off x="929457" y="3964784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/>
              <p:cNvCxnSpPr>
                <a:stCxn id="93" idx="0"/>
                <a:endCxn id="89" idx="4"/>
              </p:cNvCxnSpPr>
              <p:nvPr/>
            </p:nvCxnSpPr>
            <p:spPr>
              <a:xfrm rot="16200000" flipV="1">
                <a:off x="1143770" y="3893347"/>
                <a:ext cx="214313" cy="28575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/>
              <p:cNvCxnSpPr>
                <a:stCxn id="90" idx="0"/>
                <a:endCxn id="88" idx="4"/>
              </p:cNvCxnSpPr>
              <p:nvPr/>
            </p:nvCxnSpPr>
            <p:spPr>
              <a:xfrm rot="5400000" flipH="1" flipV="1">
                <a:off x="1715274" y="3536156"/>
                <a:ext cx="214313" cy="142876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Rechte verbindingslijn 102"/>
              <p:cNvCxnSpPr>
                <a:stCxn id="91" idx="0"/>
                <a:endCxn id="88" idx="4"/>
              </p:cNvCxnSpPr>
              <p:nvPr/>
            </p:nvCxnSpPr>
            <p:spPr>
              <a:xfrm rot="16200000" flipV="1">
                <a:off x="1893870" y="3500437"/>
                <a:ext cx="214313" cy="21431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Stroomdiagram: Verbindingslijn 103"/>
            <p:cNvSpPr/>
            <p:nvPr/>
          </p:nvSpPr>
          <p:spPr>
            <a:xfrm>
              <a:off x="5214938" y="4429125"/>
              <a:ext cx="214312" cy="214313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/>
            </a:p>
          </p:txBody>
        </p:sp>
        <p:sp>
          <p:nvSpPr>
            <p:cNvPr id="105" name="Stroomdiagram: Verbindingslijn 104"/>
            <p:cNvSpPr/>
            <p:nvPr/>
          </p:nvSpPr>
          <p:spPr>
            <a:xfrm>
              <a:off x="7500938" y="4429125"/>
              <a:ext cx="214312" cy="214313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/>
            </a:p>
          </p:txBody>
        </p:sp>
        <p:cxnSp>
          <p:nvCxnSpPr>
            <p:cNvPr id="106" name="Rechte verbindingslijn 105"/>
            <p:cNvCxnSpPr>
              <a:stCxn id="104" idx="0"/>
              <a:endCxn id="70" idx="4"/>
            </p:cNvCxnSpPr>
            <p:nvPr/>
          </p:nvCxnSpPr>
          <p:spPr>
            <a:xfrm rot="5400000" flipH="1" flipV="1">
              <a:off x="5215732" y="4321969"/>
              <a:ext cx="214312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>
              <a:stCxn id="105" idx="0"/>
              <a:endCxn id="92" idx="4"/>
            </p:cNvCxnSpPr>
            <p:nvPr/>
          </p:nvCxnSpPr>
          <p:spPr>
            <a:xfrm rot="5400000" flipH="1" flipV="1">
              <a:off x="7501732" y="4321969"/>
              <a:ext cx="214312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met pijl 107"/>
            <p:cNvCxnSpPr>
              <a:stCxn id="17" idx="3"/>
              <a:endCxn id="18" idx="7"/>
            </p:cNvCxnSpPr>
            <p:nvPr/>
          </p:nvCxnSpPr>
          <p:spPr>
            <a:xfrm rot="5400000">
              <a:off x="825501" y="2754312"/>
              <a:ext cx="349250" cy="492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met pijl 108"/>
            <p:cNvCxnSpPr>
              <a:stCxn id="18" idx="5"/>
              <a:endCxn id="23" idx="0"/>
            </p:cNvCxnSpPr>
            <p:nvPr/>
          </p:nvCxnSpPr>
          <p:spPr>
            <a:xfrm rot="16200000" flipH="1">
              <a:off x="807245" y="3272631"/>
              <a:ext cx="246062" cy="352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met pijl 109"/>
            <p:cNvCxnSpPr>
              <a:stCxn id="23" idx="4"/>
              <a:endCxn id="26" idx="0"/>
            </p:cNvCxnSpPr>
            <p:nvPr/>
          </p:nvCxnSpPr>
          <p:spPr>
            <a:xfrm rot="5400000">
              <a:off x="927895" y="3821906"/>
              <a:ext cx="214312" cy="142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met pijl 110"/>
            <p:cNvCxnSpPr>
              <a:stCxn id="105" idx="0"/>
              <a:endCxn id="92" idx="4"/>
            </p:cNvCxnSpPr>
            <p:nvPr/>
          </p:nvCxnSpPr>
          <p:spPr>
            <a:xfrm rot="5400000" flipH="1" flipV="1">
              <a:off x="7500937" y="4322763"/>
              <a:ext cx="214313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met pijl 111"/>
            <p:cNvCxnSpPr>
              <a:stCxn id="92" idx="0"/>
              <a:endCxn id="89" idx="4"/>
            </p:cNvCxnSpPr>
            <p:nvPr/>
          </p:nvCxnSpPr>
          <p:spPr>
            <a:xfrm rot="5400000" flipH="1" flipV="1">
              <a:off x="7573170" y="3821906"/>
              <a:ext cx="214312" cy="142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met pijl 112"/>
            <p:cNvCxnSpPr>
              <a:stCxn id="89" idx="0"/>
              <a:endCxn id="84" idx="5"/>
            </p:cNvCxnSpPr>
            <p:nvPr/>
          </p:nvCxnSpPr>
          <p:spPr>
            <a:xfrm rot="16200000" flipV="1">
              <a:off x="7451726" y="3271837"/>
              <a:ext cx="246062" cy="354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met pijl 113"/>
            <p:cNvCxnSpPr>
              <a:stCxn id="84" idx="7"/>
              <a:endCxn id="83" idx="3"/>
            </p:cNvCxnSpPr>
            <p:nvPr/>
          </p:nvCxnSpPr>
          <p:spPr>
            <a:xfrm rot="5400000" flipH="1" flipV="1">
              <a:off x="7469188" y="2754312"/>
              <a:ext cx="349250" cy="4921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kstvak 198"/>
            <p:cNvSpPr txBox="1">
              <a:spLocks noChangeArrowheads="1"/>
            </p:cNvSpPr>
            <p:nvPr/>
          </p:nvSpPr>
          <p:spPr bwMode="auto">
            <a:xfrm>
              <a:off x="74613" y="4705350"/>
              <a:ext cx="2640012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/>
              <a:r>
                <a:rPr lang="nl-NL" altLang="nl-NL" sz="1600"/>
                <a:t>The selection strategy is</a:t>
              </a:r>
            </a:p>
            <a:p>
              <a:pPr algn="just"/>
              <a:r>
                <a:rPr lang="nl-NL" altLang="nl-NL" sz="1600"/>
                <a:t>applied recursively until an</a:t>
              </a:r>
              <a:r>
                <a:rPr lang="en-US" altLang="nl-NL" sz="1600"/>
                <a:t> </a:t>
              </a:r>
            </a:p>
            <a:p>
              <a:pPr algn="just"/>
              <a:r>
                <a:rPr lang="en-US" altLang="nl-NL" sz="1600"/>
                <a:t>unknown position is reached</a:t>
              </a:r>
              <a:endParaRPr lang="nl-NL" altLang="nl-NL" sz="1600"/>
            </a:p>
          </p:txBody>
        </p:sp>
        <p:sp>
          <p:nvSpPr>
            <p:cNvPr id="116" name="Tekstvak 199"/>
            <p:cNvSpPr txBox="1">
              <a:spLocks noChangeArrowheads="1"/>
            </p:cNvSpPr>
            <p:nvPr/>
          </p:nvSpPr>
          <p:spPr bwMode="auto">
            <a:xfrm>
              <a:off x="5072063" y="4714875"/>
              <a:ext cx="20002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l"/>
              <a:r>
                <a:rPr lang="nl-NL" altLang="nl-NL" sz="1600" dirty="0" err="1"/>
                <a:t>One</a:t>
              </a:r>
              <a:r>
                <a:rPr lang="nl-NL" altLang="nl-NL" sz="1600" dirty="0"/>
                <a:t> node is </a:t>
              </a:r>
              <a:r>
                <a:rPr lang="nl-NL" altLang="nl-NL" sz="1600" dirty="0" err="1"/>
                <a:t>added</a:t>
              </a:r>
              <a:endParaRPr lang="nl-NL" altLang="nl-NL" sz="1600" dirty="0"/>
            </a:p>
            <a:p>
              <a:pPr algn="l"/>
              <a:r>
                <a:rPr lang="nl-NL" altLang="nl-NL" sz="1600" dirty="0" err="1"/>
                <a:t>to</a:t>
              </a:r>
              <a:r>
                <a:rPr lang="nl-NL" altLang="nl-NL" sz="1600" dirty="0"/>
                <a:t> the tree</a:t>
              </a:r>
            </a:p>
          </p:txBody>
        </p:sp>
        <p:sp>
          <p:nvSpPr>
            <p:cNvPr id="117" name="Vrije vorm 116"/>
            <p:cNvSpPr/>
            <p:nvPr/>
          </p:nvSpPr>
          <p:spPr>
            <a:xfrm>
              <a:off x="3214688" y="4214813"/>
              <a:ext cx="214312" cy="1214437"/>
            </a:xfrm>
            <a:custGeom>
              <a:avLst/>
              <a:gdLst>
                <a:gd name="connsiteX0" fmla="*/ 0 w 390832"/>
                <a:gd name="connsiteY0" fmla="*/ 0 h 1165123"/>
                <a:gd name="connsiteX1" fmla="*/ 383458 w 390832"/>
                <a:gd name="connsiteY1" fmla="*/ 235975 h 1165123"/>
                <a:gd name="connsiteX2" fmla="*/ 44245 w 390832"/>
                <a:gd name="connsiteY2" fmla="*/ 412955 h 1165123"/>
                <a:gd name="connsiteX3" fmla="*/ 294967 w 390832"/>
                <a:gd name="connsiteY3" fmla="*/ 722671 h 1165123"/>
                <a:gd name="connsiteX4" fmla="*/ 44245 w 390832"/>
                <a:gd name="connsiteY4" fmla="*/ 870155 h 1165123"/>
                <a:gd name="connsiteX5" fmla="*/ 221226 w 390832"/>
                <a:gd name="connsiteY5" fmla="*/ 1165123 h 116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832" h="1165123">
                  <a:moveTo>
                    <a:pt x="0" y="0"/>
                  </a:moveTo>
                  <a:cubicBezTo>
                    <a:pt x="188042" y="83574"/>
                    <a:pt x="376084" y="167149"/>
                    <a:pt x="383458" y="235975"/>
                  </a:cubicBezTo>
                  <a:cubicBezTo>
                    <a:pt x="390832" y="304801"/>
                    <a:pt x="58994" y="331839"/>
                    <a:pt x="44245" y="412955"/>
                  </a:cubicBezTo>
                  <a:cubicBezTo>
                    <a:pt x="29497" y="494071"/>
                    <a:pt x="294967" y="646471"/>
                    <a:pt x="294967" y="722671"/>
                  </a:cubicBezTo>
                  <a:cubicBezTo>
                    <a:pt x="294967" y="798871"/>
                    <a:pt x="56535" y="796413"/>
                    <a:pt x="44245" y="870155"/>
                  </a:cubicBezTo>
                  <a:cubicBezTo>
                    <a:pt x="31955" y="943897"/>
                    <a:pt x="126590" y="1054510"/>
                    <a:pt x="221226" y="1165123"/>
                  </a:cubicBezTo>
                </a:path>
              </a:pathLst>
            </a:cu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/>
            </a:p>
          </p:txBody>
        </p:sp>
        <p:sp>
          <p:nvSpPr>
            <p:cNvPr id="118" name="Tekstvak 202"/>
            <p:cNvSpPr txBox="1">
              <a:spLocks noChangeArrowheads="1"/>
            </p:cNvSpPr>
            <p:nvPr/>
          </p:nvSpPr>
          <p:spPr bwMode="auto">
            <a:xfrm>
              <a:off x="3357563" y="4714875"/>
              <a:ext cx="15001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nl-NL" altLang="nl-NL" sz="1600"/>
                <a:t>One simulated </a:t>
              </a:r>
            </a:p>
            <a:p>
              <a:r>
                <a:rPr lang="nl-NL" altLang="nl-NL" sz="1600"/>
                <a:t>game is played</a:t>
              </a:r>
            </a:p>
          </p:txBody>
        </p:sp>
        <p:sp>
          <p:nvSpPr>
            <p:cNvPr id="119" name="Tekstvak 203"/>
            <p:cNvSpPr txBox="1">
              <a:spLocks noChangeArrowheads="1"/>
            </p:cNvSpPr>
            <p:nvPr/>
          </p:nvSpPr>
          <p:spPr bwMode="auto">
            <a:xfrm>
              <a:off x="7000875" y="4714875"/>
              <a:ext cx="214312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l"/>
              <a:r>
                <a:rPr lang="nl-NL" altLang="nl-NL" sz="1600" dirty="0"/>
                <a:t>The </a:t>
              </a:r>
              <a:r>
                <a:rPr lang="nl-NL" altLang="nl-NL" sz="1600" dirty="0" err="1"/>
                <a:t>result</a:t>
              </a:r>
              <a:r>
                <a:rPr lang="nl-NL" altLang="nl-NL" sz="1600" dirty="0"/>
                <a:t> of </a:t>
              </a:r>
              <a:r>
                <a:rPr lang="nl-NL" altLang="nl-NL" sz="1600" dirty="0" err="1"/>
                <a:t>this</a:t>
              </a:r>
              <a:r>
                <a:rPr lang="nl-NL" altLang="nl-NL" sz="1600" dirty="0"/>
                <a:t> game is </a:t>
              </a:r>
              <a:r>
                <a:rPr lang="nl-NL" altLang="nl-NL" sz="1600" dirty="0" err="1"/>
                <a:t>backpropagated</a:t>
              </a:r>
              <a:r>
                <a:rPr lang="nl-NL" altLang="nl-NL" sz="1600" dirty="0"/>
                <a:t> in the tree</a:t>
              </a:r>
            </a:p>
          </p:txBody>
        </p:sp>
      </p:grpSp>
      <p:sp>
        <p:nvSpPr>
          <p:cNvPr id="120" name="Rectangle 5"/>
          <p:cNvSpPr>
            <a:spLocks noChangeArrowheads="1"/>
          </p:cNvSpPr>
          <p:nvPr/>
        </p:nvSpPr>
        <p:spPr bwMode="auto">
          <a:xfrm>
            <a:off x="207095" y="5152934"/>
            <a:ext cx="8304213" cy="193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r>
              <a:rPr lang="en-US" altLang="nl-NL" sz="2400" dirty="0" err="1" smtClean="0">
                <a:solidFill>
                  <a:schemeClr val="tx1"/>
                </a:solidFill>
              </a:rPr>
              <a:t>Coulom</a:t>
            </a:r>
            <a:r>
              <a:rPr lang="en-US" altLang="nl-NL" sz="2400" dirty="0" smtClean="0">
                <a:solidFill>
                  <a:schemeClr val="tx1"/>
                </a:solidFill>
              </a:rPr>
              <a:t> </a:t>
            </a:r>
            <a:r>
              <a:rPr lang="en-US" altLang="nl-NL" sz="2400" dirty="0">
                <a:solidFill>
                  <a:schemeClr val="tx1"/>
                </a:solidFill>
              </a:rPr>
              <a:t>(2007) and Kocsis &amp; </a:t>
            </a:r>
            <a:r>
              <a:rPr lang="en-US" altLang="nl-NL" sz="2400" dirty="0" err="1">
                <a:solidFill>
                  <a:schemeClr val="tx1"/>
                </a:solidFill>
              </a:rPr>
              <a:t>Szepesvári</a:t>
            </a:r>
            <a:r>
              <a:rPr lang="en-US" altLang="nl-NL" sz="2400" dirty="0">
                <a:solidFill>
                  <a:schemeClr val="tx1"/>
                </a:solidFill>
              </a:rPr>
              <a:t> (2006)</a:t>
            </a:r>
          </a:p>
          <a:p>
            <a:r>
              <a:rPr lang="en-US" altLang="nl-NL" sz="2400" dirty="0" smtClean="0">
                <a:solidFill>
                  <a:schemeClr val="tx1"/>
                </a:solidFill>
              </a:rPr>
              <a:t>Build </a:t>
            </a:r>
            <a:r>
              <a:rPr lang="en-US" altLang="nl-NL" sz="2400" dirty="0">
                <a:solidFill>
                  <a:schemeClr val="tx1"/>
                </a:solidFill>
              </a:rPr>
              <a:t>gradually a search tree</a:t>
            </a:r>
          </a:p>
          <a:p>
            <a:r>
              <a:rPr lang="en-US" altLang="nl-NL" sz="2400" dirty="0">
                <a:solidFill>
                  <a:schemeClr val="tx1"/>
                </a:solidFill>
              </a:rPr>
              <a:t>Best-first search</a:t>
            </a:r>
          </a:p>
          <a:p>
            <a:r>
              <a:rPr lang="en-US" altLang="nl-NL" sz="2400" dirty="0" smtClean="0">
                <a:solidFill>
                  <a:schemeClr val="tx1"/>
                </a:solidFill>
              </a:rPr>
              <a:t>Very popular, very successful</a:t>
            </a:r>
            <a:endParaRPr lang="en-US" altLang="nl-NL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Box 21"/>
              <p:cNvSpPr txBox="1">
                <a:spLocks noChangeArrowheads="1"/>
              </p:cNvSpPr>
              <p:nvPr/>
            </p:nvSpPr>
            <p:spPr bwMode="auto">
              <a:xfrm>
                <a:off x="5643626" y="3738041"/>
                <a:ext cx="1306353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sum=1,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n=1,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=1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64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626" y="3738041"/>
                <a:ext cx="1306353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-1402" t="-637" b="-509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802124" y="3403216"/>
                <a:ext cx="1224136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sum=0.5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n=1, 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/>
                  <a:t>=</a:t>
                </a:r>
                <a:r>
                  <a:rPr lang="en-US" altLang="nl-NL" sz="1400" dirty="0" smtClean="0"/>
                  <a:t>0.5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5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124" y="3403216"/>
                <a:ext cx="1224136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500" t="-637" b="-509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 Box 21"/>
              <p:cNvSpPr txBox="1">
                <a:spLocks noChangeArrowheads="1"/>
              </p:cNvSpPr>
              <p:nvPr/>
            </p:nvSpPr>
            <p:spPr bwMode="auto">
              <a:xfrm>
                <a:off x="1095103" y="2175409"/>
                <a:ext cx="1224136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sum=1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n=3, 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=0.33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5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5103" y="2175409"/>
                <a:ext cx="1224136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500" t="-641" b="-576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593463"/>
            <a:ext cx="8458200" cy="762000"/>
          </a:xfrm>
        </p:spPr>
        <p:txBody>
          <a:bodyPr/>
          <a:lstStyle/>
          <a:p>
            <a:r>
              <a:rPr lang="nl-NL" dirty="0" smtClean="0"/>
              <a:t>MCTS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21"/>
              <p:cNvSpPr txBox="1">
                <a:spLocks noChangeArrowheads="1"/>
              </p:cNvSpPr>
              <p:nvPr/>
            </p:nvSpPr>
            <p:spPr bwMode="auto">
              <a:xfrm>
                <a:off x="4393227" y="2356705"/>
                <a:ext cx="1306353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sum=1,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n=1,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=1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3227" y="2356705"/>
                <a:ext cx="1306353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1402" t="-641" b="-576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21"/>
              <p:cNvSpPr txBox="1">
                <a:spLocks noChangeArrowheads="1"/>
              </p:cNvSpPr>
              <p:nvPr/>
            </p:nvSpPr>
            <p:spPr bwMode="auto">
              <a:xfrm>
                <a:off x="2912013" y="1088648"/>
                <a:ext cx="1306353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sum=3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n=5, 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=0.6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4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2013" y="1088648"/>
                <a:ext cx="1306353" cy="954107"/>
              </a:xfrm>
              <a:prstGeom prst="rect">
                <a:avLst/>
              </a:prstGeom>
              <a:blipFill>
                <a:blip r:embed="rId6"/>
                <a:stretch>
                  <a:fillRect l="-1402" t="-1282" b="-576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611113" y="3037333"/>
            <a:ext cx="503238" cy="5056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815471" y="3542952"/>
            <a:ext cx="647700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dirty="0" smtClean="0"/>
              <a:t>E</a:t>
            </a:r>
            <a:endParaRPr lang="en-US" altLang="nl-NL" dirty="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721318" y="3554816"/>
            <a:ext cx="649288" cy="6477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dirty="0" smtClean="0"/>
              <a:t>D</a:t>
            </a:r>
            <a:endParaRPr lang="en-US" altLang="nl-NL" dirty="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2045962" y="3037333"/>
            <a:ext cx="492125" cy="5056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2611112" y="3037333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 flipH="1" flipV="1">
            <a:off x="5977447" y="2964533"/>
            <a:ext cx="809583" cy="8993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 flipH="1">
            <a:off x="4536748" y="1256075"/>
            <a:ext cx="1349995" cy="4701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2322980" y="2453703"/>
            <a:ext cx="576263" cy="57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dirty="0" smtClean="0"/>
              <a:t>B</a:t>
            </a:r>
            <a:endParaRPr lang="en-US" alt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3600831" y="3415415"/>
                <a:ext cx="1224136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sum=0.5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n=1, 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=0.5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38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0831" y="3415415"/>
                <a:ext cx="1224136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500" t="-637" b="-509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ine 11"/>
          <p:cNvSpPr>
            <a:spLocks noChangeShapeType="1"/>
          </p:cNvSpPr>
          <p:nvPr/>
        </p:nvSpPr>
        <p:spPr bwMode="auto">
          <a:xfrm>
            <a:off x="4548327" y="1945384"/>
            <a:ext cx="1262503" cy="43721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5" name="Rectangle 5"/>
          <p:cNvSpPr>
            <a:spLocks noChangeArrowheads="1"/>
          </p:cNvSpPr>
          <p:nvPr/>
        </p:nvSpPr>
        <p:spPr bwMode="auto">
          <a:xfrm>
            <a:off x="5720540" y="685800"/>
            <a:ext cx="576263" cy="57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dirty="0" smtClean="0"/>
              <a:t>R</a:t>
            </a:r>
            <a:endParaRPr lang="en-US" altLang="nl-NL" dirty="0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6553200" y="1402345"/>
            <a:ext cx="647700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dirty="0" smtClean="0"/>
              <a:t>Z</a:t>
            </a:r>
            <a:endParaRPr lang="nl-NL" alt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21"/>
              <p:cNvSpPr txBox="1">
                <a:spLocks noChangeArrowheads="1"/>
              </p:cNvSpPr>
              <p:nvPr/>
            </p:nvSpPr>
            <p:spPr bwMode="auto">
              <a:xfrm>
                <a:off x="7382149" y="1285001"/>
                <a:ext cx="1224136" cy="95410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sum=0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n=8</a:t>
                </a:r>
                <a:r>
                  <a:rPr lang="en-US" altLang="nl-NL" sz="1400" dirty="0"/>
                  <a:t>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=0.0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5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2149" y="1285001"/>
                <a:ext cx="1224136" cy="954107"/>
              </a:xfrm>
              <a:prstGeom prst="rect">
                <a:avLst/>
              </a:prstGeom>
              <a:blipFill>
                <a:blip r:embed="rId7"/>
                <a:stretch>
                  <a:fillRect l="-1493" t="-1282" b="-576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11"/>
          <p:cNvSpPr>
            <a:spLocks noChangeShapeType="1"/>
          </p:cNvSpPr>
          <p:nvPr/>
        </p:nvSpPr>
        <p:spPr bwMode="auto">
          <a:xfrm flipH="1" flipV="1">
            <a:off x="6202091" y="1262061"/>
            <a:ext cx="674958" cy="1402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60" name="Line 11"/>
          <p:cNvSpPr>
            <a:spLocks noChangeShapeType="1"/>
          </p:cNvSpPr>
          <p:nvPr/>
        </p:nvSpPr>
        <p:spPr bwMode="auto">
          <a:xfrm>
            <a:off x="5886745" y="2938456"/>
            <a:ext cx="900286" cy="87597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grpSp>
        <p:nvGrpSpPr>
          <p:cNvPr id="5" name="Groep 4"/>
          <p:cNvGrpSpPr/>
          <p:nvPr/>
        </p:nvGrpSpPr>
        <p:grpSpPr>
          <a:xfrm>
            <a:off x="6470650" y="3891245"/>
            <a:ext cx="1149350" cy="2194575"/>
            <a:chOff x="6470650" y="3891245"/>
            <a:chExt cx="1149350" cy="2194575"/>
          </a:xfrm>
          <a:noFill/>
        </p:grpSpPr>
        <p:sp>
          <p:nvSpPr>
            <p:cNvPr id="59" name="Oval 17"/>
            <p:cNvSpPr>
              <a:spLocks noChangeArrowheads="1"/>
            </p:cNvSpPr>
            <p:nvPr/>
          </p:nvSpPr>
          <p:spPr bwMode="auto">
            <a:xfrm>
              <a:off x="6470650" y="3891245"/>
              <a:ext cx="647700" cy="6477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rgbClr val="001C3D"/>
                  </a:solidFill>
                  <a:latin typeface="Verdana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rgbClr val="001C3D"/>
                  </a:solidFill>
                  <a:latin typeface="Verdana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rgbClr val="001C3D"/>
                  </a:solidFill>
                  <a:latin typeface="Verdana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rgbClr val="001C3D"/>
                  </a:solidFill>
                  <a:latin typeface="Verdana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rgbClr val="001C3D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1C3D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1C3D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1C3D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1C3D"/>
                  </a:solidFill>
                  <a:latin typeface="Verdan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NL" altLang="nl-NL" dirty="0" smtClean="0"/>
                <a:t>F</a:t>
              </a:r>
              <a:endParaRPr lang="nl-NL" altLang="nl-NL" dirty="0"/>
            </a:p>
          </p:txBody>
        </p:sp>
        <p:grpSp>
          <p:nvGrpSpPr>
            <p:cNvPr id="4" name="Groep 3"/>
            <p:cNvGrpSpPr/>
            <p:nvPr/>
          </p:nvGrpSpPr>
          <p:grpSpPr>
            <a:xfrm>
              <a:off x="6594843" y="4538945"/>
              <a:ext cx="1025157" cy="1546875"/>
              <a:chOff x="6594843" y="4538945"/>
              <a:chExt cx="1025157" cy="1546875"/>
            </a:xfrm>
            <a:grpFill/>
          </p:grpSpPr>
          <p:sp>
            <p:nvSpPr>
              <p:cNvPr id="61" name="Freeform 23"/>
              <p:cNvSpPr>
                <a:spLocks/>
              </p:cNvSpPr>
              <p:nvPr/>
            </p:nvSpPr>
            <p:spPr bwMode="auto">
              <a:xfrm>
                <a:off x="6765876" y="4538945"/>
                <a:ext cx="146148" cy="1404655"/>
              </a:xfrm>
              <a:custGeom>
                <a:avLst/>
                <a:gdLst>
                  <a:gd name="T0" fmla="*/ 2147483647 w 234"/>
                  <a:gd name="T1" fmla="*/ 0 h 1300"/>
                  <a:gd name="T2" fmla="*/ 2147483647 w 234"/>
                  <a:gd name="T3" fmla="*/ 2147483647 h 1300"/>
                  <a:gd name="T4" fmla="*/ 2147483647 w 234"/>
                  <a:gd name="T5" fmla="*/ 2147483647 h 1300"/>
                  <a:gd name="T6" fmla="*/ 2147483647 w 234"/>
                  <a:gd name="T7" fmla="*/ 2147483647 h 1300"/>
                  <a:gd name="T8" fmla="*/ 2147483647 w 234"/>
                  <a:gd name="T9" fmla="*/ 2147483647 h 1300"/>
                  <a:gd name="T10" fmla="*/ 2147483647 w 234"/>
                  <a:gd name="T11" fmla="*/ 2147483647 h 1300"/>
                  <a:gd name="T12" fmla="*/ 0 w 234"/>
                  <a:gd name="T13" fmla="*/ 2147483647 h 1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4"/>
                  <a:gd name="T22" fmla="*/ 0 h 1300"/>
                  <a:gd name="T23" fmla="*/ 234 w 234"/>
                  <a:gd name="T24" fmla="*/ 1300 h 1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4" h="1300">
                    <a:moveTo>
                      <a:pt x="91" y="0"/>
                    </a:moveTo>
                    <a:cubicBezTo>
                      <a:pt x="155" y="75"/>
                      <a:pt x="220" y="151"/>
                      <a:pt x="227" y="227"/>
                    </a:cubicBezTo>
                    <a:cubicBezTo>
                      <a:pt x="234" y="303"/>
                      <a:pt x="166" y="356"/>
                      <a:pt x="136" y="454"/>
                    </a:cubicBezTo>
                    <a:cubicBezTo>
                      <a:pt x="106" y="552"/>
                      <a:pt x="38" y="711"/>
                      <a:pt x="45" y="817"/>
                    </a:cubicBezTo>
                    <a:cubicBezTo>
                      <a:pt x="52" y="923"/>
                      <a:pt x="181" y="1014"/>
                      <a:pt x="181" y="1089"/>
                    </a:cubicBezTo>
                    <a:cubicBezTo>
                      <a:pt x="181" y="1164"/>
                      <a:pt x="75" y="1240"/>
                      <a:pt x="45" y="1270"/>
                    </a:cubicBezTo>
                    <a:cubicBezTo>
                      <a:pt x="15" y="1300"/>
                      <a:pt x="7" y="1285"/>
                      <a:pt x="0" y="1270"/>
                    </a:cubicBezTo>
                  </a:path>
                </a:pathLst>
              </a:cu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62" name="Text Box 21"/>
              <p:cNvSpPr txBox="1">
                <a:spLocks noChangeArrowheads="1"/>
              </p:cNvSpPr>
              <p:nvPr/>
            </p:nvSpPr>
            <p:spPr bwMode="auto">
              <a:xfrm>
                <a:off x="6594843" y="5562600"/>
                <a:ext cx="1025157" cy="5232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nl-NL" altLang="nl-NL" sz="1400" dirty="0" err="1" smtClean="0"/>
                  <a:t>Player</a:t>
                </a:r>
                <a:r>
                  <a:rPr lang="nl-NL" altLang="nl-NL" sz="1400" dirty="0" smtClean="0"/>
                  <a:t> 1 </a:t>
                </a:r>
                <a:r>
                  <a:rPr lang="nl-NL" altLang="nl-NL" sz="1400" dirty="0" err="1" smtClean="0"/>
                  <a:t>wins</a:t>
                </a:r>
                <a:endParaRPr lang="en-US" altLang="nl-NL" sz="1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21"/>
              <p:cNvSpPr txBox="1">
                <a:spLocks noChangeArrowheads="1"/>
              </p:cNvSpPr>
              <p:nvPr/>
            </p:nvSpPr>
            <p:spPr bwMode="auto">
              <a:xfrm>
                <a:off x="4225187" y="2347473"/>
                <a:ext cx="1306353" cy="954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sum=1,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n=2, 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=0.5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6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5187" y="2347473"/>
                <a:ext cx="1306353" cy="954107"/>
              </a:xfrm>
              <a:prstGeom prst="rect">
                <a:avLst/>
              </a:prstGeom>
              <a:blipFill rotWithShape="1">
                <a:blip r:embed="rId8"/>
                <a:stretch>
                  <a:fillRect l="-935" t="-637" b="-509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5598613" y="2382602"/>
            <a:ext cx="576263" cy="57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nl-NL" dirty="0" smtClean="0"/>
              <a:t>C</a:t>
            </a:r>
            <a:endParaRPr lang="en-US" altLang="nl-NL" dirty="0"/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 flipV="1">
            <a:off x="5091694" y="296453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21"/>
              <p:cNvSpPr txBox="1">
                <a:spLocks noChangeArrowheads="1"/>
              </p:cNvSpPr>
              <p:nvPr/>
            </p:nvSpPr>
            <p:spPr bwMode="auto">
              <a:xfrm>
                <a:off x="2700148" y="1034295"/>
                <a:ext cx="1306353" cy="9541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rgbClr val="001C3D"/>
                    </a:solidFill>
                    <a:latin typeface="Verdana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rgbClr val="001C3D"/>
                    </a:solidFill>
                    <a:latin typeface="Verdana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rgbClr val="001C3D"/>
                    </a:solidFill>
                    <a:latin typeface="Verdana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1C3D"/>
                    </a:solidFill>
                    <a:latin typeface="Verdana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sum=4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nl-NL" sz="1400" dirty="0" smtClean="0"/>
                  <a:t>n=6, </a:t>
                </a:r>
                <a:endParaRPr lang="en-US" altLang="nl-NL" sz="1400" dirty="0"/>
              </a:p>
              <a:p>
                <a:pPr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nl-NL" sz="14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l-NL" altLang="nl-NL" sz="1400" i="1" dirty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nl-NL" sz="1400" dirty="0" smtClean="0"/>
                  <a:t>=0.6666</a:t>
                </a:r>
                <a:endParaRPr lang="en-US" altLang="nl-NL" sz="1400" dirty="0"/>
              </a:p>
            </p:txBody>
          </p:sp>
        </mc:Choice>
        <mc:Fallback xmlns="">
          <p:sp>
            <p:nvSpPr>
              <p:cNvPr id="6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0148" y="1034295"/>
                <a:ext cx="1306353" cy="954107"/>
              </a:xfrm>
              <a:prstGeom prst="rect">
                <a:avLst/>
              </a:prstGeom>
              <a:blipFill>
                <a:blip r:embed="rId9"/>
                <a:stretch>
                  <a:fillRect l="-1402" t="-1282" b="-576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554221" y="1945385"/>
            <a:ext cx="1334827" cy="5191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3889049" y="1548258"/>
            <a:ext cx="647700" cy="647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NL" altLang="nl-NL" dirty="0" smtClean="0"/>
              <a:t>A</a:t>
            </a:r>
            <a:endParaRPr lang="nl-NL" altLang="nl-NL" dirty="0"/>
          </a:p>
        </p:txBody>
      </p:sp>
      <p:sp>
        <p:nvSpPr>
          <p:cNvPr id="67" name="Line 25"/>
          <p:cNvSpPr>
            <a:spLocks noChangeShapeType="1"/>
          </p:cNvSpPr>
          <p:nvPr/>
        </p:nvSpPr>
        <p:spPr bwMode="auto">
          <a:xfrm flipV="1">
            <a:off x="4536749" y="1262058"/>
            <a:ext cx="1273048" cy="4641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68" name="Line 25"/>
          <p:cNvSpPr>
            <a:spLocks noChangeShapeType="1"/>
          </p:cNvSpPr>
          <p:nvPr/>
        </p:nvSpPr>
        <p:spPr bwMode="auto">
          <a:xfrm flipH="1" flipV="1">
            <a:off x="4548326" y="1945384"/>
            <a:ext cx="1338417" cy="4477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2"/>
          <p:cNvGrpSpPr/>
          <p:nvPr/>
        </p:nvGrpSpPr>
        <p:grpSpPr>
          <a:xfrm>
            <a:off x="7079817" y="2005009"/>
            <a:ext cx="1322756" cy="1617099"/>
            <a:chOff x="7079817" y="2005009"/>
            <a:chExt cx="1322756" cy="1617099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 flipV="1">
              <a:off x="7079817" y="2005009"/>
              <a:ext cx="914400" cy="10557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7963683" y="3037333"/>
              <a:ext cx="4388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?</a:t>
              </a:r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7658" y="4637360"/>
            <a:ext cx="6559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Winning ratios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All players </a:t>
            </a:r>
            <a:r>
              <a:rPr lang="en-US" sz="2800" dirty="0" err="1" smtClean="0"/>
              <a:t>maximise</a:t>
            </a:r>
            <a:r>
              <a:rPr lang="en-US" sz="2800" dirty="0" smtClean="0"/>
              <a:t> the score from their perspective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07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9" grpId="0" animBg="1"/>
      <p:bldP spid="39" grpId="0" animBg="1"/>
      <p:bldP spid="60" grpId="0" animBg="1"/>
      <p:bldP spid="65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  <a:p>
            <a:r>
              <a:rPr lang="en-US" dirty="0" smtClean="0"/>
              <a:t>Perfect </a:t>
            </a:r>
            <a:r>
              <a:rPr lang="en-US" dirty="0"/>
              <a:t>play</a:t>
            </a:r>
          </a:p>
          <a:p>
            <a:pPr lvl="1"/>
            <a:r>
              <a:rPr lang="en-US" dirty="0" smtClean="0"/>
              <a:t>minimax </a:t>
            </a:r>
            <a:r>
              <a:rPr lang="en-US" dirty="0"/>
              <a:t>decisions</a:t>
            </a:r>
          </a:p>
          <a:p>
            <a:pPr lvl="1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/>
              <a:t> </a:t>
            </a:r>
            <a:r>
              <a:rPr lang="en-US" dirty="0"/>
              <a:t>pruning</a:t>
            </a:r>
          </a:p>
          <a:p>
            <a:r>
              <a:rPr lang="en-US" dirty="0" smtClean="0"/>
              <a:t>Resource </a:t>
            </a:r>
            <a:r>
              <a:rPr lang="en-US" dirty="0"/>
              <a:t>limits and approximate </a:t>
            </a:r>
            <a:r>
              <a:rPr lang="en-US" dirty="0" smtClean="0"/>
              <a:t>evaluation</a:t>
            </a:r>
          </a:p>
          <a:p>
            <a:pPr lvl="1"/>
            <a:r>
              <a:rPr lang="nl-NL" dirty="0" smtClean="0"/>
              <a:t>Monte Carlo Tree Search</a:t>
            </a:r>
            <a:endParaRPr lang="en-US" dirty="0"/>
          </a:p>
          <a:p>
            <a:r>
              <a:rPr lang="en-US" dirty="0" smtClean="0"/>
              <a:t>Games </a:t>
            </a:r>
            <a:r>
              <a:rPr lang="en-US" dirty="0"/>
              <a:t>of chance</a:t>
            </a:r>
          </a:p>
          <a:p>
            <a:r>
              <a:rPr lang="en-US" dirty="0" smtClean="0"/>
              <a:t>Games </a:t>
            </a:r>
            <a:r>
              <a:rPr lang="en-US" dirty="0"/>
              <a:t>of imperfect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03208" y="328912"/>
            <a:ext cx="845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4572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 defTabSz="4572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 defTabSz="4572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 defTabSz="4572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 defTabSz="4572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1C3D"/>
              </a:buClr>
              <a:buFont typeface="Verdana" pitchFamily="34" charset="0"/>
              <a:buNone/>
            </a:pPr>
            <a:r>
              <a:rPr lang="en-US" altLang="en-US" sz="4400" dirty="0" smtClean="0">
                <a:latin typeface="CMU Serif (Headings)"/>
              </a:rPr>
              <a:t>Selection</a:t>
            </a:r>
            <a:endParaRPr lang="en-US" altLang="en-US" sz="4400" dirty="0">
              <a:latin typeface="CMU Serif (Headings)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05268" y="888521"/>
            <a:ext cx="8458200" cy="60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1313" indent="-341313" algn="l" defTabSz="4572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 algn="l" defTabSz="4572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 algn="l" defTabSz="457200">
              <a:spcBef>
                <a:spcPct val="20000"/>
              </a:spcBef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 algn="l" defTabSz="457200">
              <a:spcBef>
                <a:spcPct val="20000"/>
              </a:spcBef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 algn="l" defTabSz="457200">
              <a:spcBef>
                <a:spcPct val="20000"/>
              </a:spcBef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Traversal from the root until we reach a position which is not part of the tree</a:t>
            </a: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i="1" dirty="0">
                <a:solidFill>
                  <a:schemeClr val="tx1"/>
                </a:solidFill>
              </a:rPr>
              <a:t>Selection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Policy</a:t>
            </a:r>
            <a:r>
              <a:rPr lang="en-US" altLang="en-US" sz="1800" dirty="0" smtClean="0">
                <a:solidFill>
                  <a:schemeClr val="tx1"/>
                </a:solidFill>
              </a:rPr>
              <a:t>: </a:t>
            </a:r>
            <a:r>
              <a:rPr lang="en-US" altLang="en-US" sz="1800" dirty="0">
                <a:solidFill>
                  <a:schemeClr val="tx1"/>
                </a:solidFill>
              </a:rPr>
              <a:t>Controls exploitation and exploration balance </a:t>
            </a: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Upper Confidence bounds for Trees, UCT (</a:t>
            </a:r>
            <a:r>
              <a:rPr lang="en-US" altLang="en-US" sz="1800" dirty="0" err="1">
                <a:solidFill>
                  <a:schemeClr val="tx1"/>
                </a:solidFill>
              </a:rPr>
              <a:t>Kocsis</a:t>
            </a:r>
            <a:r>
              <a:rPr lang="en-US" altLang="en-US" sz="1800" dirty="0">
                <a:solidFill>
                  <a:schemeClr val="tx1"/>
                </a:solidFill>
              </a:rPr>
              <a:t> &amp; </a:t>
            </a:r>
            <a:r>
              <a:rPr lang="en-US" altLang="en-US" sz="1800" dirty="0" err="1">
                <a:solidFill>
                  <a:schemeClr val="tx1"/>
                </a:solidFill>
              </a:rPr>
              <a:t>Szepesvári</a:t>
            </a:r>
            <a:r>
              <a:rPr lang="en-US" altLang="en-US" sz="1800" dirty="0">
                <a:solidFill>
                  <a:schemeClr val="tx1"/>
                </a:solidFill>
              </a:rPr>
              <a:t>, 2006)</a:t>
            </a: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Selects the child </a:t>
            </a:r>
            <a:r>
              <a:rPr lang="en-US" altLang="en-US" sz="1800" i="1" dirty="0">
                <a:solidFill>
                  <a:schemeClr val="tx1"/>
                </a:solidFill>
              </a:rPr>
              <a:t>k </a:t>
            </a:r>
            <a:r>
              <a:rPr lang="en-US" altLang="en-US" sz="1800" dirty="0">
                <a:solidFill>
                  <a:schemeClr val="tx1"/>
                </a:solidFill>
              </a:rPr>
              <a:t>of the node </a:t>
            </a:r>
            <a:r>
              <a:rPr lang="en-US" altLang="en-US" sz="1800" i="1" dirty="0">
                <a:solidFill>
                  <a:schemeClr val="tx1"/>
                </a:solidFill>
              </a:rPr>
              <a:t>p </a:t>
            </a:r>
            <a:r>
              <a:rPr lang="en-US" altLang="en-US" sz="1800" dirty="0">
                <a:solidFill>
                  <a:schemeClr val="tx1"/>
                </a:solidFill>
              </a:rPr>
              <a:t>according:</a:t>
            </a: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800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i="1" dirty="0" smtClean="0">
                <a:solidFill>
                  <a:schemeClr val="tx1"/>
                </a:solidFill>
              </a:rPr>
              <a:t>v</a:t>
            </a:r>
            <a:r>
              <a:rPr lang="en-US" altLang="en-US" sz="1800" i="1" baseline="-25000" dirty="0" smtClean="0">
                <a:solidFill>
                  <a:schemeClr val="tx1"/>
                </a:solidFill>
              </a:rPr>
              <a:t>i  </a:t>
            </a:r>
            <a:r>
              <a:rPr lang="en-US" altLang="en-US" sz="1800" dirty="0">
                <a:solidFill>
                  <a:schemeClr val="tx1"/>
                </a:solidFill>
              </a:rPr>
              <a:t>is the value of the node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i </a:t>
            </a:r>
            <a:r>
              <a:rPr lang="en-US" altLang="en-US" sz="1800" dirty="0" smtClean="0">
                <a:solidFill>
                  <a:schemeClr val="tx1"/>
                </a:solidFill>
              </a:rPr>
              <a:t>(average score so far), </a:t>
            </a:r>
          </a:p>
          <a:p>
            <a:pPr lvl="1"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i="1" dirty="0" err="1" smtClean="0">
                <a:solidFill>
                  <a:schemeClr val="tx1"/>
                </a:solidFill>
              </a:rPr>
              <a:t>n</a:t>
            </a:r>
            <a:r>
              <a:rPr lang="en-US" altLang="en-US" sz="1800" i="1" baseline="-25000" dirty="0" err="1" smtClean="0">
                <a:solidFill>
                  <a:schemeClr val="tx1"/>
                </a:solidFill>
              </a:rPr>
              <a:t>i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is the visit count of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I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i="1" dirty="0" smtClean="0">
                <a:solidFill>
                  <a:schemeClr val="tx1"/>
                </a:solidFill>
              </a:rPr>
              <a:t>n</a:t>
            </a:r>
            <a:r>
              <a:rPr lang="en-US" altLang="en-US" sz="1800" i="1" baseline="-25000" dirty="0" smtClean="0">
                <a:solidFill>
                  <a:schemeClr val="tx1"/>
                </a:solidFill>
              </a:rPr>
              <a:t>p</a:t>
            </a:r>
            <a:r>
              <a:rPr lang="en-US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is the visit count of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p</a:t>
            </a:r>
            <a:r>
              <a:rPr lang="en-US" altLang="en-US" sz="1800" dirty="0" smtClean="0">
                <a:solidFill>
                  <a:schemeClr val="tx1"/>
                </a:solidFill>
              </a:rPr>
              <a:t> </a:t>
            </a:r>
            <a:endParaRPr lang="en-US" altLang="en-US" sz="1800" dirty="0" smtClean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Char char="•"/>
            </a:pPr>
            <a:r>
              <a:rPr lang="en-US" altLang="en-US" sz="1800" i="1" dirty="0" smtClean="0">
                <a:solidFill>
                  <a:schemeClr val="tx1"/>
                </a:solidFill>
              </a:rPr>
              <a:t>C</a:t>
            </a:r>
            <a:r>
              <a:rPr lang="en-US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is a </a:t>
            </a:r>
            <a:r>
              <a:rPr lang="en-US" altLang="en-US" sz="1800" dirty="0" smtClean="0">
                <a:solidFill>
                  <a:schemeClr val="tx1"/>
                </a:solidFill>
              </a:rPr>
              <a:t>coefficient (0.4-0.8) to </a:t>
            </a:r>
            <a:r>
              <a:rPr lang="en-US" altLang="en-US" sz="1800" dirty="0">
                <a:solidFill>
                  <a:schemeClr val="tx1"/>
                </a:solidFill>
              </a:rPr>
              <a:t>balance exploitation and exploration </a:t>
            </a:r>
          </a:p>
          <a:p>
            <a:pPr>
              <a:lnSpc>
                <a:spcPct val="80000"/>
              </a:lnSpc>
              <a:spcBef>
                <a:spcPts val="1000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ts val="875"/>
              </a:spcBef>
              <a:buClr>
                <a:srgbClr val="001C3D"/>
              </a:buClr>
              <a:buFont typeface="Verdana" pitchFamily="34" charset="0"/>
              <a:buNone/>
            </a:pPr>
            <a:endParaRPr lang="en-US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277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23346"/>
              </p:ext>
            </p:extLst>
          </p:nvPr>
        </p:nvGraphicFramePr>
        <p:xfrm>
          <a:off x="1077254" y="2897159"/>
          <a:ext cx="5586412" cy="130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4" imgW="1815840" imgH="495000" progId="Equation.3">
                  <p:embed/>
                </p:oleObj>
              </mc:Choice>
              <mc:Fallback>
                <p:oleObj name="Equation" r:id="rId4" imgW="1815840" imgH="495000" progId="Equation.3">
                  <p:embed/>
                  <p:pic>
                    <p:nvPicPr>
                      <p:cNvPr id="3277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254" y="2897159"/>
                        <a:ext cx="5586412" cy="1305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703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/>
              <a:t>Play-out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nl-NL" dirty="0" smtClean="0"/>
              <a:t>Aka roll-out or simulation</a:t>
            </a:r>
            <a:endParaRPr lang="en-US" altLang="nl-NL" sz="2800" dirty="0" smtClean="0"/>
          </a:p>
          <a:p>
            <a:pPr>
              <a:lnSpc>
                <a:spcPct val="90000"/>
              </a:lnSpc>
            </a:pPr>
            <a:endParaRPr lang="en-US" altLang="nl-NL" dirty="0"/>
          </a:p>
          <a:p>
            <a:pPr>
              <a:lnSpc>
                <a:spcPct val="90000"/>
              </a:lnSpc>
            </a:pPr>
            <a:r>
              <a:rPr lang="en-US" altLang="nl-NL" sz="2800" dirty="0" smtClean="0"/>
              <a:t>Plays nearly-random moves (default)</a:t>
            </a:r>
            <a:br>
              <a:rPr lang="en-US" altLang="nl-NL" sz="2800" dirty="0" smtClean="0"/>
            </a:br>
            <a:endParaRPr lang="en-US" altLang="nl-NL" sz="2800" dirty="0" smtClean="0"/>
          </a:p>
          <a:p>
            <a:pPr>
              <a:lnSpc>
                <a:spcPct val="90000"/>
              </a:lnSpc>
            </a:pPr>
            <a:r>
              <a:rPr lang="en-US" altLang="nl-NL" sz="2800" dirty="0" smtClean="0"/>
              <a:t>Moves are played until the end of the game</a:t>
            </a:r>
            <a:br>
              <a:rPr lang="en-US" altLang="nl-NL" sz="2800" dirty="0" smtClean="0"/>
            </a:br>
            <a:endParaRPr lang="en-US" altLang="nl-NL" sz="2800" dirty="0" smtClean="0"/>
          </a:p>
          <a:p>
            <a:pPr>
              <a:lnSpc>
                <a:spcPct val="90000"/>
              </a:lnSpc>
            </a:pPr>
            <a:r>
              <a:rPr lang="en-US" altLang="nl-NL" sz="2800" dirty="0" smtClean="0"/>
              <a:t>Quite weak on its </a:t>
            </a:r>
            <a:r>
              <a:rPr lang="en-US" altLang="nl-NL" dirty="0" smtClean="0"/>
              <a:t>o</a:t>
            </a:r>
            <a:r>
              <a:rPr lang="en-US" altLang="nl-NL" sz="2800" dirty="0" smtClean="0"/>
              <a:t>wn</a:t>
            </a:r>
            <a:endParaRPr lang="en-US" altLang="nl-NL" sz="2800" dirty="0" smtClean="0"/>
          </a:p>
          <a:p>
            <a:pPr>
              <a:lnSpc>
                <a:spcPct val="90000"/>
              </a:lnSpc>
            </a:pPr>
            <a:endParaRPr lang="en-US" altLang="nl-NL" sz="2800" dirty="0"/>
          </a:p>
          <a:p>
            <a:pPr>
              <a:lnSpc>
                <a:spcPct val="90000"/>
              </a:lnSpc>
            </a:pPr>
            <a:r>
              <a:rPr lang="en-US" altLang="nl-NL" sz="2800" dirty="0"/>
              <a:t>Uses </a:t>
            </a:r>
            <a:r>
              <a:rPr lang="en-US" altLang="nl-NL" sz="2800" dirty="0" smtClean="0"/>
              <a:t>heuristics</a:t>
            </a:r>
          </a:p>
          <a:p>
            <a:pPr lvl="1"/>
            <a:r>
              <a:rPr lang="nl-NL" altLang="nl-NL" dirty="0" smtClean="0"/>
              <a:t>Bias </a:t>
            </a:r>
            <a:r>
              <a:rPr lang="nl-NL" altLang="nl-NL" dirty="0" err="1" smtClean="0"/>
              <a:t>the</a:t>
            </a:r>
            <a:r>
              <a:rPr lang="nl-NL" altLang="nl-NL" dirty="0" smtClean="0"/>
              <a:t> moves </a:t>
            </a:r>
            <a:r>
              <a:rPr lang="nl-NL" altLang="nl-NL" dirty="0" err="1" smtClean="0"/>
              <a:t>to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good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ones</a:t>
            </a:r>
            <a:r>
              <a:rPr lang="nl-NL" altLang="nl-NL" dirty="0" smtClean="0"/>
              <a:t> (</a:t>
            </a:r>
            <a:r>
              <a:rPr lang="nl-NL" altLang="nl-NL" dirty="0" err="1" smtClean="0"/>
              <a:t>play</a:t>
            </a:r>
            <a:r>
              <a:rPr lang="nl-NL" altLang="nl-NL" dirty="0" smtClean="0"/>
              <a:t>-out policy)</a:t>
            </a:r>
          </a:p>
          <a:p>
            <a:pPr lvl="1"/>
            <a:r>
              <a:rPr lang="nl-NL" altLang="nl-NL" dirty="0" err="1" smtClean="0"/>
              <a:t>Early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termination</a:t>
            </a:r>
            <a:r>
              <a:rPr lang="nl-NL" altLang="nl-NL" dirty="0" smtClean="0"/>
              <a:t> </a:t>
            </a:r>
            <a:r>
              <a:rPr lang="nl-NL" altLang="nl-NL" dirty="0"/>
              <a:t>o</a:t>
            </a:r>
            <a:r>
              <a:rPr lang="nl-NL" altLang="nl-NL" dirty="0" smtClean="0"/>
              <a:t>f </a:t>
            </a:r>
            <a:r>
              <a:rPr lang="nl-NL" altLang="nl-NL" dirty="0" err="1" smtClean="0"/>
              <a:t>the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playout</a:t>
            </a:r>
            <a:endParaRPr lang="en-US" altLang="nl-NL" dirty="0" smtClean="0"/>
          </a:p>
          <a:p>
            <a:pPr>
              <a:lnSpc>
                <a:spcPct val="90000"/>
              </a:lnSpc>
            </a:pPr>
            <a:endParaRPr lang="en-US" altLang="nl-NL" sz="2800" dirty="0" smtClean="0"/>
          </a:p>
          <a:p>
            <a:pPr>
              <a:lnSpc>
                <a:spcPct val="90000"/>
              </a:lnSpc>
            </a:pPr>
            <a:endParaRPr lang="en-US" altLang="nl-NL" sz="2800" dirty="0" smtClean="0"/>
          </a:p>
        </p:txBody>
      </p:sp>
    </p:spTree>
    <p:extLst>
      <p:ext uri="{BB962C8B-B14F-4D97-AF65-F5344CB8AC3E}">
        <p14:creationId xmlns:p14="http://schemas.microsoft.com/office/powerpoint/2010/main" val="32400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mtClean="0"/>
              <a:t>Expansion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nl-NL" dirty="0" smtClean="0"/>
          </a:p>
          <a:p>
            <a:r>
              <a:rPr lang="en-US" altLang="nl-NL" dirty="0" smtClean="0"/>
              <a:t>Standard: first node encountered in the play-out added to the tree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The tree grows progressively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Other expansion schemes possible to control memory consumption</a:t>
            </a:r>
          </a:p>
        </p:txBody>
      </p:sp>
    </p:spTree>
    <p:extLst>
      <p:ext uri="{BB962C8B-B14F-4D97-AF65-F5344CB8AC3E}">
        <p14:creationId xmlns:p14="http://schemas.microsoft.com/office/powerpoint/2010/main" val="2188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mtClean="0"/>
              <a:t>Backpropagation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42211"/>
            <a:ext cx="7886700" cy="5040000"/>
          </a:xfrm>
        </p:spPr>
        <p:txBody>
          <a:bodyPr/>
          <a:lstStyle/>
          <a:p>
            <a:r>
              <a:rPr lang="en-US" altLang="nl-NL" dirty="0" smtClean="0"/>
              <a:t>The result of a playout is </a:t>
            </a:r>
            <a:r>
              <a:rPr lang="en-US" altLang="nl-NL" dirty="0" err="1" smtClean="0"/>
              <a:t>backpropagated</a:t>
            </a:r>
            <a:r>
              <a:rPr lang="en-US" altLang="nl-NL" dirty="0" smtClean="0"/>
              <a:t> from the leaf node, through the previously traversed path (+1 win, 0.5 draw, </a:t>
            </a:r>
            <a:r>
              <a:rPr lang="en-US" altLang="nl-NL" dirty="0"/>
              <a:t>0</a:t>
            </a:r>
            <a:r>
              <a:rPr lang="en-US" altLang="nl-NL" dirty="0" smtClean="0"/>
              <a:t> loss)</a:t>
            </a:r>
          </a:p>
          <a:p>
            <a:r>
              <a:rPr lang="en-US" altLang="nl-NL" dirty="0" smtClean="0"/>
              <a:t>The value </a:t>
            </a:r>
            <a:r>
              <a:rPr lang="en-US" altLang="nl-NL" i="1" dirty="0" smtClean="0"/>
              <a:t>v</a:t>
            </a:r>
            <a:r>
              <a:rPr lang="en-US" altLang="nl-NL" dirty="0" smtClean="0"/>
              <a:t> of a node is computed by taking the average of the results of all simulated games made through this node</a:t>
            </a:r>
          </a:p>
          <a:p>
            <a:endParaRPr lang="nl-NL" altLang="nl-NL" dirty="0"/>
          </a:p>
          <a:p>
            <a:pPr marL="0" indent="0">
              <a:buNone/>
            </a:pPr>
            <a:endParaRPr lang="en-US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32589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342899" y="764704"/>
            <a:ext cx="8458200" cy="762000"/>
          </a:xfrm>
        </p:spPr>
        <p:txBody>
          <a:bodyPr/>
          <a:lstStyle/>
          <a:p>
            <a:r>
              <a:rPr lang="nl-NL" altLang="en-US" dirty="0" smtClean="0"/>
              <a:t>MCTS: Computer Go</a:t>
            </a:r>
            <a:endParaRPr lang="en-GB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250825" y="3933056"/>
            <a:ext cx="8531225" cy="1968500"/>
          </a:xfrm>
        </p:spPr>
        <p:txBody>
          <a:bodyPr/>
          <a:lstStyle/>
          <a:p>
            <a:r>
              <a:rPr lang="en-US" sz="2400" dirty="0" err="1"/>
              <a:t>AlphaGo</a:t>
            </a:r>
            <a:r>
              <a:rPr lang="en-US" sz="2400" dirty="0"/>
              <a:t> defeated professional 9-dan human player Lee </a:t>
            </a:r>
            <a:r>
              <a:rPr lang="en-US" sz="2400" dirty="0" err="1"/>
              <a:t>Sedol</a:t>
            </a:r>
            <a:r>
              <a:rPr lang="en-US" sz="2400" dirty="0"/>
              <a:t> in 2016. </a:t>
            </a:r>
            <a:endParaRPr lang="en-US" sz="2400" dirty="0" smtClean="0"/>
          </a:p>
          <a:p>
            <a:r>
              <a:rPr lang="en-US" sz="2400" dirty="0" err="1" smtClean="0"/>
              <a:t>AlphaGo</a:t>
            </a:r>
            <a:r>
              <a:rPr lang="en-US" sz="2400" dirty="0" smtClean="0"/>
              <a:t> </a:t>
            </a:r>
            <a:r>
              <a:rPr lang="en-US" sz="2400" dirty="0"/>
              <a:t>combines MCTS with deep neural networks</a:t>
            </a:r>
            <a:endParaRPr lang="en-US" altLang="nl-NL" sz="2400" dirty="0"/>
          </a:p>
          <a:p>
            <a:endParaRPr lang="en-US" altLang="nl-NL" sz="2400" dirty="0" smtClean="0"/>
          </a:p>
          <a:p>
            <a:endParaRPr lang="en-US" altLang="en-US" sz="2400" dirty="0" smtClean="0"/>
          </a:p>
          <a:p>
            <a:endParaRPr lang="en-GB" altLang="en-US" dirty="0" smtClean="0"/>
          </a:p>
        </p:txBody>
      </p:sp>
      <p:pic>
        <p:nvPicPr>
          <p:cNvPr id="604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73238"/>
            <a:ext cx="2046287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773238"/>
            <a:ext cx="3479491" cy="195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3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of chance: </a:t>
            </a:r>
            <a:r>
              <a:rPr lang="en-US" dirty="0"/>
              <a:t>B</a:t>
            </a:r>
            <a:r>
              <a:rPr lang="en-US" dirty="0" smtClean="0"/>
              <a:t>ackgammon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25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015063" y="1180750"/>
            <a:ext cx="4978021" cy="5058532"/>
            <a:chOff x="2538765" y="1563136"/>
            <a:chExt cx="4978021" cy="5058532"/>
          </a:xfrm>
        </p:grpSpPr>
        <p:sp>
          <p:nvSpPr>
            <p:cNvPr id="33" name="object 3"/>
            <p:cNvSpPr/>
            <p:nvPr/>
          </p:nvSpPr>
          <p:spPr>
            <a:xfrm>
              <a:off x="2981007" y="1949945"/>
              <a:ext cx="4490720" cy="4330065"/>
            </a:xfrm>
            <a:custGeom>
              <a:avLst/>
              <a:gdLst/>
              <a:ahLst/>
              <a:cxnLst/>
              <a:rect l="l" t="t" r="r" b="b"/>
              <a:pathLst>
                <a:path w="4490720" h="4330065">
                  <a:moveTo>
                    <a:pt x="4490301" y="4329938"/>
                  </a:moveTo>
                  <a:lnTo>
                    <a:pt x="4490301" y="0"/>
                  </a:lnTo>
                  <a:lnTo>
                    <a:pt x="0" y="0"/>
                  </a:lnTo>
                  <a:lnTo>
                    <a:pt x="0" y="4329938"/>
                  </a:lnTo>
                  <a:lnTo>
                    <a:pt x="4490301" y="432993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"/>
            <p:cNvSpPr/>
            <p:nvPr/>
          </p:nvSpPr>
          <p:spPr>
            <a:xfrm>
              <a:off x="2981007" y="1949945"/>
              <a:ext cx="4490720" cy="4330065"/>
            </a:xfrm>
            <a:custGeom>
              <a:avLst/>
              <a:gdLst/>
              <a:ahLst/>
              <a:cxnLst/>
              <a:rect l="l" t="t" r="r" b="b"/>
              <a:pathLst>
                <a:path w="4490720" h="4330065">
                  <a:moveTo>
                    <a:pt x="4490300" y="4329938"/>
                  </a:moveTo>
                  <a:lnTo>
                    <a:pt x="4490300" y="0"/>
                  </a:lnTo>
                  <a:lnTo>
                    <a:pt x="0" y="0"/>
                  </a:lnTo>
                  <a:lnTo>
                    <a:pt x="0" y="4329938"/>
                  </a:lnTo>
                  <a:lnTo>
                    <a:pt x="4490300" y="4329938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/>
            <p:cNvSpPr/>
            <p:nvPr/>
          </p:nvSpPr>
          <p:spPr>
            <a:xfrm>
              <a:off x="574857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/>
            <p:cNvSpPr/>
            <p:nvPr/>
          </p:nvSpPr>
          <p:spPr>
            <a:xfrm>
              <a:off x="574857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"/>
            <p:cNvSpPr/>
            <p:nvPr/>
          </p:nvSpPr>
          <p:spPr>
            <a:xfrm>
              <a:off x="5403544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/>
            <p:cNvSpPr/>
            <p:nvPr/>
          </p:nvSpPr>
          <p:spPr>
            <a:xfrm>
              <a:off x="5403544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"/>
            <p:cNvSpPr/>
            <p:nvPr/>
          </p:nvSpPr>
          <p:spPr>
            <a:xfrm>
              <a:off x="643865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0"/>
            <p:cNvSpPr/>
            <p:nvPr/>
          </p:nvSpPr>
          <p:spPr>
            <a:xfrm>
              <a:off x="643865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1"/>
            <p:cNvSpPr/>
            <p:nvPr/>
          </p:nvSpPr>
          <p:spPr>
            <a:xfrm>
              <a:off x="609361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2"/>
            <p:cNvSpPr/>
            <p:nvPr/>
          </p:nvSpPr>
          <p:spPr>
            <a:xfrm>
              <a:off x="609361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"/>
            <p:cNvSpPr/>
            <p:nvPr/>
          </p:nvSpPr>
          <p:spPr>
            <a:xfrm>
              <a:off x="7128726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4"/>
            <p:cNvSpPr/>
            <p:nvPr/>
          </p:nvSpPr>
          <p:spPr>
            <a:xfrm>
              <a:off x="7128726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/>
            <p:cNvSpPr/>
            <p:nvPr/>
          </p:nvSpPr>
          <p:spPr>
            <a:xfrm>
              <a:off x="678369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6"/>
            <p:cNvSpPr/>
            <p:nvPr/>
          </p:nvSpPr>
          <p:spPr>
            <a:xfrm>
              <a:off x="678369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7"/>
            <p:cNvSpPr/>
            <p:nvPr/>
          </p:nvSpPr>
          <p:spPr>
            <a:xfrm>
              <a:off x="332301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8"/>
            <p:cNvSpPr/>
            <p:nvPr/>
          </p:nvSpPr>
          <p:spPr>
            <a:xfrm>
              <a:off x="3323018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9"/>
            <p:cNvSpPr/>
            <p:nvPr/>
          </p:nvSpPr>
          <p:spPr>
            <a:xfrm>
              <a:off x="2977984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17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0"/>
            <p:cNvSpPr/>
            <p:nvPr/>
          </p:nvSpPr>
          <p:spPr>
            <a:xfrm>
              <a:off x="2977984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17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1"/>
            <p:cNvSpPr/>
            <p:nvPr/>
          </p:nvSpPr>
          <p:spPr>
            <a:xfrm>
              <a:off x="4013085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2"/>
            <p:cNvSpPr/>
            <p:nvPr/>
          </p:nvSpPr>
          <p:spPr>
            <a:xfrm>
              <a:off x="4013085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3"/>
            <p:cNvSpPr/>
            <p:nvPr/>
          </p:nvSpPr>
          <p:spPr>
            <a:xfrm>
              <a:off x="366805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/>
            <p:cNvSpPr/>
            <p:nvPr/>
          </p:nvSpPr>
          <p:spPr>
            <a:xfrm>
              <a:off x="3668052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5"/>
            <p:cNvSpPr/>
            <p:nvPr/>
          </p:nvSpPr>
          <p:spPr>
            <a:xfrm>
              <a:off x="4703165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6"/>
            <p:cNvSpPr/>
            <p:nvPr/>
          </p:nvSpPr>
          <p:spPr>
            <a:xfrm>
              <a:off x="4703165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7"/>
            <p:cNvSpPr/>
            <p:nvPr/>
          </p:nvSpPr>
          <p:spPr>
            <a:xfrm>
              <a:off x="4358119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0"/>
                  </a:moveTo>
                  <a:lnTo>
                    <a:pt x="165430" y="1903437"/>
                  </a:lnTo>
                  <a:lnTo>
                    <a:pt x="335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8"/>
            <p:cNvSpPr/>
            <p:nvPr/>
          </p:nvSpPr>
          <p:spPr>
            <a:xfrm>
              <a:off x="4358119" y="1950453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0"/>
                  </a:moveTo>
                  <a:lnTo>
                    <a:pt x="165430" y="1903437"/>
                  </a:lnTo>
                  <a:lnTo>
                    <a:pt x="0" y="0"/>
                  </a:lnTo>
                  <a:lnTo>
                    <a:pt x="335584" y="0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9"/>
            <p:cNvSpPr/>
            <p:nvPr/>
          </p:nvSpPr>
          <p:spPr>
            <a:xfrm>
              <a:off x="3323005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0"/>
            <p:cNvSpPr/>
            <p:nvPr/>
          </p:nvSpPr>
          <p:spPr>
            <a:xfrm>
              <a:off x="3323005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1"/>
            <p:cNvSpPr/>
            <p:nvPr/>
          </p:nvSpPr>
          <p:spPr>
            <a:xfrm>
              <a:off x="2977971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2"/>
            <p:cNvSpPr/>
            <p:nvPr/>
          </p:nvSpPr>
          <p:spPr>
            <a:xfrm>
              <a:off x="2977972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3"/>
            <p:cNvSpPr/>
            <p:nvPr/>
          </p:nvSpPr>
          <p:spPr>
            <a:xfrm>
              <a:off x="4013072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4"/>
            <p:cNvSpPr/>
            <p:nvPr/>
          </p:nvSpPr>
          <p:spPr>
            <a:xfrm>
              <a:off x="4013072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5"/>
            <p:cNvSpPr/>
            <p:nvPr/>
          </p:nvSpPr>
          <p:spPr>
            <a:xfrm>
              <a:off x="3668039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6"/>
            <p:cNvSpPr/>
            <p:nvPr/>
          </p:nvSpPr>
          <p:spPr>
            <a:xfrm>
              <a:off x="3668039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7"/>
            <p:cNvSpPr/>
            <p:nvPr/>
          </p:nvSpPr>
          <p:spPr>
            <a:xfrm>
              <a:off x="4703152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8"/>
            <p:cNvSpPr/>
            <p:nvPr/>
          </p:nvSpPr>
          <p:spPr>
            <a:xfrm>
              <a:off x="4703152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9"/>
            <p:cNvSpPr/>
            <p:nvPr/>
          </p:nvSpPr>
          <p:spPr>
            <a:xfrm>
              <a:off x="4358119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40"/>
            <p:cNvSpPr/>
            <p:nvPr/>
          </p:nvSpPr>
          <p:spPr>
            <a:xfrm>
              <a:off x="4358119" y="4375949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1"/>
            <p:cNvSpPr/>
            <p:nvPr/>
          </p:nvSpPr>
          <p:spPr>
            <a:xfrm>
              <a:off x="5748578" y="4375987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42"/>
            <p:cNvSpPr/>
            <p:nvPr/>
          </p:nvSpPr>
          <p:spPr>
            <a:xfrm>
              <a:off x="5748578" y="4375988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43"/>
            <p:cNvSpPr/>
            <p:nvPr/>
          </p:nvSpPr>
          <p:spPr>
            <a:xfrm>
              <a:off x="5403544" y="4375987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25"/>
                  </a:moveTo>
                  <a:lnTo>
                    <a:pt x="335584" y="1903425"/>
                  </a:lnTo>
                  <a:lnTo>
                    <a:pt x="165430" y="0"/>
                  </a:lnTo>
                  <a:lnTo>
                    <a:pt x="0" y="1903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44"/>
            <p:cNvSpPr/>
            <p:nvPr/>
          </p:nvSpPr>
          <p:spPr>
            <a:xfrm>
              <a:off x="5403544" y="4375988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25"/>
                  </a:moveTo>
                  <a:lnTo>
                    <a:pt x="165430" y="0"/>
                  </a:lnTo>
                  <a:lnTo>
                    <a:pt x="0" y="1903425"/>
                  </a:lnTo>
                  <a:lnTo>
                    <a:pt x="335584" y="1903425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5"/>
            <p:cNvSpPr/>
            <p:nvPr/>
          </p:nvSpPr>
          <p:spPr>
            <a:xfrm>
              <a:off x="6438645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1903437"/>
                  </a:moveTo>
                  <a:lnTo>
                    <a:pt x="335584" y="1903437"/>
                  </a:lnTo>
                  <a:lnTo>
                    <a:pt x="165430" y="0"/>
                  </a:lnTo>
                  <a:lnTo>
                    <a:pt x="0" y="1903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46"/>
            <p:cNvSpPr/>
            <p:nvPr/>
          </p:nvSpPr>
          <p:spPr>
            <a:xfrm>
              <a:off x="6438646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1903437"/>
                  </a:moveTo>
                  <a:lnTo>
                    <a:pt x="165430" y="0"/>
                  </a:lnTo>
                  <a:lnTo>
                    <a:pt x="0" y="1903437"/>
                  </a:lnTo>
                  <a:lnTo>
                    <a:pt x="335584" y="1903437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47"/>
            <p:cNvSpPr/>
            <p:nvPr/>
          </p:nvSpPr>
          <p:spPr>
            <a:xfrm>
              <a:off x="6093612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0" y="1903437"/>
                  </a:moveTo>
                  <a:lnTo>
                    <a:pt x="335584" y="1903437"/>
                  </a:lnTo>
                  <a:lnTo>
                    <a:pt x="165430" y="0"/>
                  </a:lnTo>
                  <a:lnTo>
                    <a:pt x="0" y="1903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48"/>
            <p:cNvSpPr/>
            <p:nvPr/>
          </p:nvSpPr>
          <p:spPr>
            <a:xfrm>
              <a:off x="6093612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4" h="1903729">
                  <a:moveTo>
                    <a:pt x="335584" y="1903437"/>
                  </a:moveTo>
                  <a:lnTo>
                    <a:pt x="165430" y="0"/>
                  </a:lnTo>
                  <a:lnTo>
                    <a:pt x="0" y="1903437"/>
                  </a:lnTo>
                  <a:lnTo>
                    <a:pt x="335584" y="1903437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49"/>
            <p:cNvSpPr/>
            <p:nvPr/>
          </p:nvSpPr>
          <p:spPr>
            <a:xfrm>
              <a:off x="7128726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1903437"/>
                  </a:moveTo>
                  <a:lnTo>
                    <a:pt x="335584" y="1903437"/>
                  </a:lnTo>
                  <a:lnTo>
                    <a:pt x="165430" y="0"/>
                  </a:lnTo>
                  <a:lnTo>
                    <a:pt x="0" y="1903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50"/>
            <p:cNvSpPr/>
            <p:nvPr/>
          </p:nvSpPr>
          <p:spPr>
            <a:xfrm>
              <a:off x="7128726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1903437"/>
                  </a:moveTo>
                  <a:lnTo>
                    <a:pt x="165430" y="0"/>
                  </a:lnTo>
                  <a:lnTo>
                    <a:pt x="0" y="1903437"/>
                  </a:lnTo>
                  <a:lnTo>
                    <a:pt x="335584" y="1903437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51"/>
            <p:cNvSpPr/>
            <p:nvPr/>
          </p:nvSpPr>
          <p:spPr>
            <a:xfrm>
              <a:off x="6783692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0" y="1903437"/>
                  </a:moveTo>
                  <a:lnTo>
                    <a:pt x="335584" y="1903437"/>
                  </a:lnTo>
                  <a:lnTo>
                    <a:pt x="165430" y="0"/>
                  </a:lnTo>
                  <a:lnTo>
                    <a:pt x="0" y="1903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52"/>
            <p:cNvSpPr/>
            <p:nvPr/>
          </p:nvSpPr>
          <p:spPr>
            <a:xfrm>
              <a:off x="6783692" y="4375975"/>
              <a:ext cx="335915" cy="1903730"/>
            </a:xfrm>
            <a:custGeom>
              <a:avLst/>
              <a:gdLst/>
              <a:ahLst/>
              <a:cxnLst/>
              <a:rect l="l" t="t" r="r" b="b"/>
              <a:pathLst>
                <a:path w="335915" h="1903729">
                  <a:moveTo>
                    <a:pt x="335584" y="1903437"/>
                  </a:moveTo>
                  <a:lnTo>
                    <a:pt x="165430" y="0"/>
                  </a:lnTo>
                  <a:lnTo>
                    <a:pt x="0" y="1903437"/>
                  </a:lnTo>
                  <a:lnTo>
                    <a:pt x="335584" y="1903437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53"/>
            <p:cNvSpPr/>
            <p:nvPr/>
          </p:nvSpPr>
          <p:spPr>
            <a:xfrm>
              <a:off x="5045735" y="1949945"/>
              <a:ext cx="0" cy="4330065"/>
            </a:xfrm>
            <a:custGeom>
              <a:avLst/>
              <a:gdLst/>
              <a:ahLst/>
              <a:cxnLst/>
              <a:rect l="l" t="t" r="r" b="b"/>
              <a:pathLst>
                <a:path h="4330065">
                  <a:moveTo>
                    <a:pt x="0" y="0"/>
                  </a:moveTo>
                  <a:lnTo>
                    <a:pt x="0" y="4329938"/>
                  </a:lnTo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4"/>
            <p:cNvSpPr/>
            <p:nvPr/>
          </p:nvSpPr>
          <p:spPr>
            <a:xfrm>
              <a:off x="5406567" y="1949945"/>
              <a:ext cx="0" cy="4330065"/>
            </a:xfrm>
            <a:custGeom>
              <a:avLst/>
              <a:gdLst/>
              <a:ahLst/>
              <a:cxnLst/>
              <a:rect l="l" t="t" r="r" b="b"/>
              <a:pathLst>
                <a:path h="4330065">
                  <a:moveTo>
                    <a:pt x="0" y="0"/>
                  </a:moveTo>
                  <a:lnTo>
                    <a:pt x="0" y="4329938"/>
                  </a:lnTo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55"/>
            <p:cNvSpPr/>
            <p:nvPr/>
          </p:nvSpPr>
          <p:spPr>
            <a:xfrm>
              <a:off x="2935896" y="1894814"/>
              <a:ext cx="4580890" cy="4420235"/>
            </a:xfrm>
            <a:custGeom>
              <a:avLst/>
              <a:gdLst/>
              <a:ahLst/>
              <a:cxnLst/>
              <a:rect l="l" t="t" r="r" b="b"/>
              <a:pathLst>
                <a:path w="4580890" h="4420235">
                  <a:moveTo>
                    <a:pt x="4580509" y="4420146"/>
                  </a:moveTo>
                  <a:lnTo>
                    <a:pt x="4580509" y="0"/>
                  </a:lnTo>
                  <a:lnTo>
                    <a:pt x="0" y="0"/>
                  </a:lnTo>
                  <a:lnTo>
                    <a:pt x="0" y="4420146"/>
                  </a:lnTo>
                  <a:lnTo>
                    <a:pt x="4580509" y="4420146"/>
                  </a:lnTo>
                  <a:close/>
                </a:path>
              </a:pathLst>
            </a:custGeom>
            <a:ln w="98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56"/>
            <p:cNvSpPr txBox="1"/>
            <p:nvPr/>
          </p:nvSpPr>
          <p:spPr>
            <a:xfrm>
              <a:off x="2612936" y="1563136"/>
              <a:ext cx="4820285" cy="29527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  <a:tabLst>
                  <a:tab pos="481965" algn="l"/>
                  <a:tab pos="822960" algn="l"/>
                  <a:tab pos="1163320" algn="l"/>
                  <a:tab pos="1494790" algn="l"/>
                  <a:tab pos="1854835" algn="l"/>
                  <a:tab pos="2216150" algn="l"/>
                  <a:tab pos="2907665" algn="l"/>
                  <a:tab pos="3248025" algn="l"/>
                  <a:tab pos="3599179" algn="l"/>
                  <a:tab pos="3885565" algn="l"/>
                </a:tabLst>
              </a:pPr>
              <a:r>
                <a:rPr sz="1750" b="1" spc="5" dirty="0">
                  <a:latin typeface="Arial"/>
                  <a:cs typeface="Arial"/>
                </a:rPr>
                <a:t>0	1	2	3	4	</a:t>
              </a:r>
              <a:r>
                <a:rPr sz="2625" b="1" spc="7" baseline="3174" dirty="0">
                  <a:latin typeface="Arial"/>
                  <a:cs typeface="Arial"/>
                </a:rPr>
                <a:t>5	</a:t>
              </a:r>
              <a:r>
                <a:rPr sz="1750" b="1" spc="5" dirty="0">
                  <a:latin typeface="Arial"/>
                  <a:cs typeface="Arial"/>
                </a:rPr>
                <a:t>6	7	8	9	10 11</a:t>
              </a:r>
              <a:r>
                <a:rPr sz="1750" b="1" spc="305" dirty="0">
                  <a:latin typeface="Arial"/>
                  <a:cs typeface="Arial"/>
                </a:rPr>
                <a:t> </a:t>
              </a:r>
              <a:r>
                <a:rPr sz="1750" b="1" spc="5" dirty="0">
                  <a:latin typeface="Arial"/>
                  <a:cs typeface="Arial"/>
                </a:rPr>
                <a:t>12</a:t>
              </a:r>
              <a:endParaRPr sz="1750">
                <a:latin typeface="Arial"/>
                <a:cs typeface="Arial"/>
              </a:endParaRPr>
            </a:p>
          </p:txBody>
        </p:sp>
        <p:sp>
          <p:nvSpPr>
            <p:cNvPr id="87" name="object 57"/>
            <p:cNvSpPr txBox="1"/>
            <p:nvPr/>
          </p:nvSpPr>
          <p:spPr>
            <a:xfrm>
              <a:off x="2538765" y="6326393"/>
              <a:ext cx="4894580" cy="29527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  <a:tabLst>
                  <a:tab pos="487045" algn="l"/>
                  <a:tab pos="2897505" algn="l"/>
                </a:tabLst>
              </a:pPr>
              <a:r>
                <a:rPr sz="1750" b="1" spc="5" dirty="0">
                  <a:latin typeface="Arial"/>
                  <a:cs typeface="Arial"/>
                </a:rPr>
                <a:t>25	24  23 22  21</a:t>
              </a:r>
              <a:r>
                <a:rPr sz="1750" b="1" spc="70" dirty="0">
                  <a:latin typeface="Arial"/>
                  <a:cs typeface="Arial"/>
                </a:rPr>
                <a:t> </a:t>
              </a:r>
              <a:r>
                <a:rPr sz="1750" b="1" spc="5" dirty="0">
                  <a:latin typeface="Arial"/>
                  <a:cs typeface="Arial"/>
                </a:rPr>
                <a:t>20</a:t>
              </a:r>
              <a:r>
                <a:rPr sz="1750" b="1" spc="315" dirty="0">
                  <a:latin typeface="Arial"/>
                  <a:cs typeface="Arial"/>
                </a:rPr>
                <a:t> </a:t>
              </a:r>
              <a:r>
                <a:rPr sz="1750" b="1" spc="5" dirty="0">
                  <a:latin typeface="Arial"/>
                  <a:cs typeface="Arial"/>
                </a:rPr>
                <a:t>19	18 </a:t>
              </a:r>
              <a:r>
                <a:rPr lang="en-US" sz="1750" b="1" spc="5" dirty="0" smtClean="0">
                  <a:latin typeface="Arial"/>
                  <a:cs typeface="Arial"/>
                </a:rPr>
                <a:t> </a:t>
              </a:r>
              <a:r>
                <a:rPr sz="1750" b="1" spc="5" dirty="0" smtClean="0">
                  <a:latin typeface="Arial"/>
                  <a:cs typeface="Arial"/>
                </a:rPr>
                <a:t>17 </a:t>
              </a:r>
              <a:r>
                <a:rPr sz="1750" b="1" spc="5" dirty="0">
                  <a:latin typeface="Arial"/>
                  <a:cs typeface="Arial"/>
                </a:rPr>
                <a:t>16 </a:t>
              </a:r>
              <a:r>
                <a:rPr lang="en-US" sz="1750" b="1" spc="5" dirty="0" smtClean="0">
                  <a:latin typeface="Arial"/>
                  <a:cs typeface="Arial"/>
                </a:rPr>
                <a:t> </a:t>
              </a:r>
              <a:r>
                <a:rPr sz="1750" b="1" spc="5" dirty="0" smtClean="0">
                  <a:latin typeface="Arial"/>
                  <a:cs typeface="Arial"/>
                </a:rPr>
                <a:t>15 </a:t>
              </a:r>
              <a:r>
                <a:rPr sz="1750" b="1" spc="5" dirty="0">
                  <a:latin typeface="Arial"/>
                  <a:cs typeface="Arial"/>
                </a:rPr>
                <a:t>14</a:t>
              </a:r>
              <a:r>
                <a:rPr sz="1750" b="1" spc="335" dirty="0">
                  <a:latin typeface="Arial"/>
                  <a:cs typeface="Arial"/>
                </a:rPr>
                <a:t> </a:t>
              </a:r>
              <a:r>
                <a:rPr sz="1750" b="1" spc="5" dirty="0">
                  <a:latin typeface="Arial"/>
                  <a:cs typeface="Arial"/>
                </a:rPr>
                <a:t>13</a:t>
              </a:r>
              <a:endParaRPr sz="1750" dirty="0">
                <a:latin typeface="Arial"/>
                <a:cs typeface="Arial"/>
              </a:endParaRPr>
            </a:p>
          </p:txBody>
        </p:sp>
        <p:sp>
          <p:nvSpPr>
            <p:cNvPr id="88" name="object 58"/>
            <p:cNvSpPr/>
            <p:nvPr/>
          </p:nvSpPr>
          <p:spPr>
            <a:xfrm>
              <a:off x="4048725" y="3961090"/>
              <a:ext cx="265430" cy="267970"/>
            </a:xfrm>
            <a:custGeom>
              <a:avLst/>
              <a:gdLst/>
              <a:ahLst/>
              <a:cxnLst/>
              <a:rect l="l" t="t" r="r" b="b"/>
              <a:pathLst>
                <a:path w="265429" h="267970">
                  <a:moveTo>
                    <a:pt x="265273" y="267729"/>
                  </a:moveTo>
                  <a:lnTo>
                    <a:pt x="265273" y="0"/>
                  </a:lnTo>
                  <a:lnTo>
                    <a:pt x="0" y="0"/>
                  </a:lnTo>
                  <a:lnTo>
                    <a:pt x="0" y="267729"/>
                  </a:lnTo>
                  <a:lnTo>
                    <a:pt x="265273" y="2677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9"/>
            <p:cNvSpPr/>
            <p:nvPr/>
          </p:nvSpPr>
          <p:spPr>
            <a:xfrm>
              <a:off x="4048725" y="3961090"/>
              <a:ext cx="265430" cy="267970"/>
            </a:xfrm>
            <a:custGeom>
              <a:avLst/>
              <a:gdLst/>
              <a:ahLst/>
              <a:cxnLst/>
              <a:rect l="l" t="t" r="r" b="b"/>
              <a:pathLst>
                <a:path w="265429" h="267970">
                  <a:moveTo>
                    <a:pt x="265273" y="267729"/>
                  </a:moveTo>
                  <a:lnTo>
                    <a:pt x="265273" y="0"/>
                  </a:lnTo>
                  <a:lnTo>
                    <a:pt x="0" y="0"/>
                  </a:lnTo>
                  <a:lnTo>
                    <a:pt x="0" y="267729"/>
                  </a:lnTo>
                  <a:lnTo>
                    <a:pt x="265273" y="267729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60"/>
            <p:cNvSpPr/>
            <p:nvPr/>
          </p:nvSpPr>
          <p:spPr>
            <a:xfrm>
              <a:off x="4095843" y="4009267"/>
              <a:ext cx="171579" cy="1808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61"/>
            <p:cNvSpPr/>
            <p:nvPr/>
          </p:nvSpPr>
          <p:spPr>
            <a:xfrm>
              <a:off x="3713117" y="3962309"/>
              <a:ext cx="270510" cy="267970"/>
            </a:xfrm>
            <a:custGeom>
              <a:avLst/>
              <a:gdLst/>
              <a:ahLst/>
              <a:cxnLst/>
              <a:rect l="l" t="t" r="r" b="b"/>
              <a:pathLst>
                <a:path w="270510" h="267970">
                  <a:moveTo>
                    <a:pt x="270186" y="267729"/>
                  </a:moveTo>
                  <a:lnTo>
                    <a:pt x="270186" y="0"/>
                  </a:lnTo>
                  <a:lnTo>
                    <a:pt x="0" y="0"/>
                  </a:lnTo>
                  <a:lnTo>
                    <a:pt x="0" y="267729"/>
                  </a:lnTo>
                  <a:lnTo>
                    <a:pt x="270186" y="2677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62"/>
            <p:cNvSpPr/>
            <p:nvPr/>
          </p:nvSpPr>
          <p:spPr>
            <a:xfrm>
              <a:off x="3713117" y="3962309"/>
              <a:ext cx="270510" cy="267970"/>
            </a:xfrm>
            <a:custGeom>
              <a:avLst/>
              <a:gdLst/>
              <a:ahLst/>
              <a:cxnLst/>
              <a:rect l="l" t="t" r="r" b="b"/>
              <a:pathLst>
                <a:path w="270510" h="267970">
                  <a:moveTo>
                    <a:pt x="270186" y="267729"/>
                  </a:moveTo>
                  <a:lnTo>
                    <a:pt x="270186" y="0"/>
                  </a:lnTo>
                  <a:lnTo>
                    <a:pt x="0" y="0"/>
                  </a:lnTo>
                  <a:lnTo>
                    <a:pt x="0" y="267729"/>
                  </a:lnTo>
                  <a:lnTo>
                    <a:pt x="270186" y="267729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63"/>
            <p:cNvSpPr/>
            <p:nvPr/>
          </p:nvSpPr>
          <p:spPr>
            <a:xfrm>
              <a:off x="3909313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20"/>
                  </a:lnTo>
                  <a:lnTo>
                    <a:pt x="7480" y="33401"/>
                  </a:lnTo>
                  <a:lnTo>
                    <a:pt x="25933" y="33401"/>
                  </a:lnTo>
                  <a:lnTo>
                    <a:pt x="33401" y="25920"/>
                  </a:lnTo>
                  <a:lnTo>
                    <a:pt x="33401" y="7480"/>
                  </a:lnTo>
                  <a:lnTo>
                    <a:pt x="25933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64"/>
            <p:cNvSpPr/>
            <p:nvPr/>
          </p:nvSpPr>
          <p:spPr>
            <a:xfrm>
              <a:off x="3909314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01" y="16700"/>
                  </a:moveTo>
                  <a:lnTo>
                    <a:pt x="33401" y="7480"/>
                  </a:lnTo>
                  <a:lnTo>
                    <a:pt x="25933" y="0"/>
                  </a:lnTo>
                  <a:lnTo>
                    <a:pt x="16700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20"/>
                  </a:lnTo>
                  <a:lnTo>
                    <a:pt x="7480" y="33401"/>
                  </a:lnTo>
                  <a:lnTo>
                    <a:pt x="16700" y="33401"/>
                  </a:lnTo>
                  <a:lnTo>
                    <a:pt x="25933" y="33401"/>
                  </a:lnTo>
                  <a:lnTo>
                    <a:pt x="33401" y="25920"/>
                  </a:lnTo>
                  <a:lnTo>
                    <a:pt x="33401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65"/>
            <p:cNvSpPr/>
            <p:nvPr/>
          </p:nvSpPr>
          <p:spPr>
            <a:xfrm>
              <a:off x="3830700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20"/>
                  </a:lnTo>
                  <a:lnTo>
                    <a:pt x="7480" y="33401"/>
                  </a:lnTo>
                  <a:lnTo>
                    <a:pt x="25933" y="33401"/>
                  </a:lnTo>
                  <a:lnTo>
                    <a:pt x="33413" y="25920"/>
                  </a:lnTo>
                  <a:lnTo>
                    <a:pt x="33413" y="7480"/>
                  </a:lnTo>
                  <a:lnTo>
                    <a:pt x="25933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66"/>
            <p:cNvSpPr/>
            <p:nvPr/>
          </p:nvSpPr>
          <p:spPr>
            <a:xfrm>
              <a:off x="3830701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13" y="16700"/>
                  </a:moveTo>
                  <a:lnTo>
                    <a:pt x="33413" y="7480"/>
                  </a:lnTo>
                  <a:lnTo>
                    <a:pt x="25933" y="0"/>
                  </a:lnTo>
                  <a:lnTo>
                    <a:pt x="16713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20"/>
                  </a:lnTo>
                  <a:lnTo>
                    <a:pt x="7480" y="33401"/>
                  </a:lnTo>
                  <a:lnTo>
                    <a:pt x="16713" y="33401"/>
                  </a:lnTo>
                  <a:lnTo>
                    <a:pt x="25933" y="33401"/>
                  </a:lnTo>
                  <a:lnTo>
                    <a:pt x="33413" y="25920"/>
                  </a:lnTo>
                  <a:lnTo>
                    <a:pt x="33413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67"/>
            <p:cNvSpPr/>
            <p:nvPr/>
          </p:nvSpPr>
          <p:spPr>
            <a:xfrm>
              <a:off x="3753700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20"/>
                  </a:lnTo>
                  <a:lnTo>
                    <a:pt x="7480" y="33401"/>
                  </a:lnTo>
                  <a:lnTo>
                    <a:pt x="25920" y="33401"/>
                  </a:lnTo>
                  <a:lnTo>
                    <a:pt x="33401" y="25920"/>
                  </a:lnTo>
                  <a:lnTo>
                    <a:pt x="33401" y="7480"/>
                  </a:lnTo>
                  <a:lnTo>
                    <a:pt x="25920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68"/>
            <p:cNvSpPr/>
            <p:nvPr/>
          </p:nvSpPr>
          <p:spPr>
            <a:xfrm>
              <a:off x="3753700" y="40190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01" y="16700"/>
                  </a:moveTo>
                  <a:lnTo>
                    <a:pt x="33401" y="7480"/>
                  </a:lnTo>
                  <a:lnTo>
                    <a:pt x="25920" y="0"/>
                  </a:lnTo>
                  <a:lnTo>
                    <a:pt x="16700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20"/>
                  </a:lnTo>
                  <a:lnTo>
                    <a:pt x="7480" y="33401"/>
                  </a:lnTo>
                  <a:lnTo>
                    <a:pt x="16700" y="33401"/>
                  </a:lnTo>
                  <a:lnTo>
                    <a:pt x="25920" y="33401"/>
                  </a:lnTo>
                  <a:lnTo>
                    <a:pt x="33401" y="25920"/>
                  </a:lnTo>
                  <a:lnTo>
                    <a:pt x="33401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69"/>
            <p:cNvSpPr/>
            <p:nvPr/>
          </p:nvSpPr>
          <p:spPr>
            <a:xfrm>
              <a:off x="3909313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33"/>
                  </a:lnTo>
                  <a:lnTo>
                    <a:pt x="7480" y="33401"/>
                  </a:lnTo>
                  <a:lnTo>
                    <a:pt x="25933" y="33401"/>
                  </a:lnTo>
                  <a:lnTo>
                    <a:pt x="33401" y="25933"/>
                  </a:lnTo>
                  <a:lnTo>
                    <a:pt x="33401" y="7480"/>
                  </a:lnTo>
                  <a:lnTo>
                    <a:pt x="25933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70"/>
            <p:cNvSpPr/>
            <p:nvPr/>
          </p:nvSpPr>
          <p:spPr>
            <a:xfrm>
              <a:off x="3909314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01" y="16700"/>
                  </a:moveTo>
                  <a:lnTo>
                    <a:pt x="33401" y="7480"/>
                  </a:lnTo>
                  <a:lnTo>
                    <a:pt x="25933" y="0"/>
                  </a:lnTo>
                  <a:lnTo>
                    <a:pt x="16700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33"/>
                  </a:lnTo>
                  <a:lnTo>
                    <a:pt x="7480" y="33401"/>
                  </a:lnTo>
                  <a:lnTo>
                    <a:pt x="16700" y="33401"/>
                  </a:lnTo>
                  <a:lnTo>
                    <a:pt x="25933" y="33401"/>
                  </a:lnTo>
                  <a:lnTo>
                    <a:pt x="33401" y="25933"/>
                  </a:lnTo>
                  <a:lnTo>
                    <a:pt x="33401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71"/>
            <p:cNvSpPr/>
            <p:nvPr/>
          </p:nvSpPr>
          <p:spPr>
            <a:xfrm>
              <a:off x="3830700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33"/>
                  </a:lnTo>
                  <a:lnTo>
                    <a:pt x="7480" y="33401"/>
                  </a:lnTo>
                  <a:lnTo>
                    <a:pt x="25933" y="33401"/>
                  </a:lnTo>
                  <a:lnTo>
                    <a:pt x="33413" y="25933"/>
                  </a:lnTo>
                  <a:lnTo>
                    <a:pt x="33413" y="7480"/>
                  </a:lnTo>
                  <a:lnTo>
                    <a:pt x="25933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72"/>
            <p:cNvSpPr/>
            <p:nvPr/>
          </p:nvSpPr>
          <p:spPr>
            <a:xfrm>
              <a:off x="3830701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13" y="16700"/>
                  </a:moveTo>
                  <a:lnTo>
                    <a:pt x="33413" y="7480"/>
                  </a:lnTo>
                  <a:lnTo>
                    <a:pt x="25933" y="0"/>
                  </a:lnTo>
                  <a:lnTo>
                    <a:pt x="16713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33"/>
                  </a:lnTo>
                  <a:lnTo>
                    <a:pt x="7480" y="33401"/>
                  </a:lnTo>
                  <a:lnTo>
                    <a:pt x="16713" y="33401"/>
                  </a:lnTo>
                  <a:lnTo>
                    <a:pt x="25933" y="33401"/>
                  </a:lnTo>
                  <a:lnTo>
                    <a:pt x="33413" y="25933"/>
                  </a:lnTo>
                  <a:lnTo>
                    <a:pt x="33413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73"/>
            <p:cNvSpPr/>
            <p:nvPr/>
          </p:nvSpPr>
          <p:spPr>
            <a:xfrm>
              <a:off x="3753700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0" y="7480"/>
                  </a:moveTo>
                  <a:lnTo>
                    <a:pt x="0" y="25933"/>
                  </a:lnTo>
                  <a:lnTo>
                    <a:pt x="7480" y="33401"/>
                  </a:lnTo>
                  <a:lnTo>
                    <a:pt x="25920" y="33401"/>
                  </a:lnTo>
                  <a:lnTo>
                    <a:pt x="33401" y="25933"/>
                  </a:lnTo>
                  <a:lnTo>
                    <a:pt x="33401" y="7480"/>
                  </a:lnTo>
                  <a:lnTo>
                    <a:pt x="25920" y="0"/>
                  </a:lnTo>
                  <a:lnTo>
                    <a:pt x="7480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74"/>
            <p:cNvSpPr/>
            <p:nvPr/>
          </p:nvSpPr>
          <p:spPr>
            <a:xfrm>
              <a:off x="3753700" y="41468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01" y="16700"/>
                  </a:moveTo>
                  <a:lnTo>
                    <a:pt x="33401" y="7480"/>
                  </a:lnTo>
                  <a:lnTo>
                    <a:pt x="25920" y="0"/>
                  </a:lnTo>
                  <a:lnTo>
                    <a:pt x="16700" y="0"/>
                  </a:lnTo>
                  <a:lnTo>
                    <a:pt x="7480" y="0"/>
                  </a:lnTo>
                  <a:lnTo>
                    <a:pt x="0" y="7480"/>
                  </a:lnTo>
                  <a:lnTo>
                    <a:pt x="0" y="16700"/>
                  </a:lnTo>
                  <a:lnTo>
                    <a:pt x="0" y="25933"/>
                  </a:lnTo>
                  <a:lnTo>
                    <a:pt x="7480" y="33401"/>
                  </a:lnTo>
                  <a:lnTo>
                    <a:pt x="16700" y="33401"/>
                  </a:lnTo>
                  <a:lnTo>
                    <a:pt x="25920" y="33401"/>
                  </a:lnTo>
                  <a:lnTo>
                    <a:pt x="33401" y="25933"/>
                  </a:lnTo>
                  <a:lnTo>
                    <a:pt x="33401" y="1670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75"/>
            <p:cNvSpPr/>
            <p:nvPr/>
          </p:nvSpPr>
          <p:spPr>
            <a:xfrm>
              <a:off x="4357522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76"/>
            <p:cNvSpPr/>
            <p:nvPr/>
          </p:nvSpPr>
          <p:spPr>
            <a:xfrm>
              <a:off x="4357522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77"/>
            <p:cNvSpPr/>
            <p:nvPr/>
          </p:nvSpPr>
          <p:spPr>
            <a:xfrm>
              <a:off x="4357522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78"/>
            <p:cNvSpPr/>
            <p:nvPr/>
          </p:nvSpPr>
          <p:spPr>
            <a:xfrm>
              <a:off x="4357522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79"/>
            <p:cNvSpPr/>
            <p:nvPr/>
          </p:nvSpPr>
          <p:spPr>
            <a:xfrm>
              <a:off x="3665930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80"/>
            <p:cNvSpPr/>
            <p:nvPr/>
          </p:nvSpPr>
          <p:spPr>
            <a:xfrm>
              <a:off x="3665931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81"/>
            <p:cNvSpPr/>
            <p:nvPr/>
          </p:nvSpPr>
          <p:spPr>
            <a:xfrm>
              <a:off x="3665930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82"/>
            <p:cNvSpPr/>
            <p:nvPr/>
          </p:nvSpPr>
          <p:spPr>
            <a:xfrm>
              <a:off x="3665931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83"/>
            <p:cNvSpPr/>
            <p:nvPr/>
          </p:nvSpPr>
          <p:spPr>
            <a:xfrm>
              <a:off x="3665930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84"/>
            <p:cNvSpPr/>
            <p:nvPr/>
          </p:nvSpPr>
          <p:spPr>
            <a:xfrm>
              <a:off x="3665931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85"/>
            <p:cNvSpPr/>
            <p:nvPr/>
          </p:nvSpPr>
          <p:spPr>
            <a:xfrm>
              <a:off x="6432283" y="1958085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18"/>
                  </a:lnTo>
                  <a:lnTo>
                    <a:pt x="22803" y="251317"/>
                  </a:lnTo>
                  <a:lnTo>
                    <a:pt x="48920" y="285122"/>
                  </a:lnTo>
                  <a:lnTo>
                    <a:pt x="82724" y="311241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1"/>
                  </a:lnTo>
                  <a:lnTo>
                    <a:pt x="285129" y="285122"/>
                  </a:lnTo>
                  <a:lnTo>
                    <a:pt x="311245" y="251317"/>
                  </a:lnTo>
                  <a:lnTo>
                    <a:pt x="328081" y="211418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86"/>
            <p:cNvSpPr/>
            <p:nvPr/>
          </p:nvSpPr>
          <p:spPr>
            <a:xfrm>
              <a:off x="6432283" y="1958085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18"/>
                  </a:lnTo>
                  <a:lnTo>
                    <a:pt x="22803" y="251317"/>
                  </a:lnTo>
                  <a:lnTo>
                    <a:pt x="48920" y="285122"/>
                  </a:lnTo>
                  <a:lnTo>
                    <a:pt x="82724" y="311241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1"/>
                  </a:lnTo>
                  <a:lnTo>
                    <a:pt x="285129" y="285122"/>
                  </a:lnTo>
                  <a:lnTo>
                    <a:pt x="311245" y="251317"/>
                  </a:lnTo>
                  <a:lnTo>
                    <a:pt x="328081" y="211418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87"/>
            <p:cNvSpPr/>
            <p:nvPr/>
          </p:nvSpPr>
          <p:spPr>
            <a:xfrm>
              <a:off x="6091504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88"/>
            <p:cNvSpPr/>
            <p:nvPr/>
          </p:nvSpPr>
          <p:spPr>
            <a:xfrm>
              <a:off x="6091504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89"/>
            <p:cNvSpPr/>
            <p:nvPr/>
          </p:nvSpPr>
          <p:spPr>
            <a:xfrm>
              <a:off x="609150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90"/>
            <p:cNvSpPr/>
            <p:nvPr/>
          </p:nvSpPr>
          <p:spPr>
            <a:xfrm>
              <a:off x="609150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91"/>
            <p:cNvSpPr/>
            <p:nvPr/>
          </p:nvSpPr>
          <p:spPr>
            <a:xfrm>
              <a:off x="5750724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92"/>
            <p:cNvSpPr/>
            <p:nvPr/>
          </p:nvSpPr>
          <p:spPr>
            <a:xfrm>
              <a:off x="5750724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93"/>
            <p:cNvSpPr/>
            <p:nvPr/>
          </p:nvSpPr>
          <p:spPr>
            <a:xfrm>
              <a:off x="575072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5"/>
                  </a:lnTo>
                  <a:lnTo>
                    <a:pt x="285127" y="285129"/>
                  </a:lnTo>
                  <a:lnTo>
                    <a:pt x="311244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4" y="82724"/>
                  </a:lnTo>
                  <a:lnTo>
                    <a:pt x="285127" y="48920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94"/>
            <p:cNvSpPr/>
            <p:nvPr/>
          </p:nvSpPr>
          <p:spPr>
            <a:xfrm>
              <a:off x="575072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4" y="82724"/>
                  </a:lnTo>
                  <a:lnTo>
                    <a:pt x="285127" y="48920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5"/>
                  </a:lnTo>
                  <a:lnTo>
                    <a:pt x="285127" y="285129"/>
                  </a:lnTo>
                  <a:lnTo>
                    <a:pt x="311244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95"/>
            <p:cNvSpPr/>
            <p:nvPr/>
          </p:nvSpPr>
          <p:spPr>
            <a:xfrm>
              <a:off x="5399913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96"/>
            <p:cNvSpPr/>
            <p:nvPr/>
          </p:nvSpPr>
          <p:spPr>
            <a:xfrm>
              <a:off x="5399913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97"/>
            <p:cNvSpPr/>
            <p:nvPr/>
          </p:nvSpPr>
          <p:spPr>
            <a:xfrm>
              <a:off x="5399913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98"/>
            <p:cNvSpPr/>
            <p:nvPr/>
          </p:nvSpPr>
          <p:spPr>
            <a:xfrm>
              <a:off x="5399913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99"/>
            <p:cNvSpPr/>
            <p:nvPr/>
          </p:nvSpPr>
          <p:spPr>
            <a:xfrm>
              <a:off x="5399913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00"/>
            <p:cNvSpPr/>
            <p:nvPr/>
          </p:nvSpPr>
          <p:spPr>
            <a:xfrm>
              <a:off x="5399913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20" y="285129"/>
                  </a:lnTo>
                  <a:lnTo>
                    <a:pt x="82724" y="311245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01"/>
            <p:cNvSpPr/>
            <p:nvPr/>
          </p:nvSpPr>
          <p:spPr>
            <a:xfrm>
              <a:off x="4006722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02"/>
            <p:cNvSpPr/>
            <p:nvPr/>
          </p:nvSpPr>
          <p:spPr>
            <a:xfrm>
              <a:off x="4006722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03"/>
            <p:cNvSpPr/>
            <p:nvPr/>
          </p:nvSpPr>
          <p:spPr>
            <a:xfrm>
              <a:off x="4006722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5"/>
                  </a:lnTo>
                  <a:lnTo>
                    <a:pt x="285122" y="285129"/>
                  </a:lnTo>
                  <a:lnTo>
                    <a:pt x="311241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1" y="82724"/>
                  </a:lnTo>
                  <a:lnTo>
                    <a:pt x="285122" y="48920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04"/>
            <p:cNvSpPr/>
            <p:nvPr/>
          </p:nvSpPr>
          <p:spPr>
            <a:xfrm>
              <a:off x="4006722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1" y="82724"/>
                  </a:lnTo>
                  <a:lnTo>
                    <a:pt x="285122" y="48920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5"/>
                  </a:lnTo>
                  <a:lnTo>
                    <a:pt x="285122" y="285129"/>
                  </a:lnTo>
                  <a:lnTo>
                    <a:pt x="311241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05"/>
            <p:cNvSpPr/>
            <p:nvPr/>
          </p:nvSpPr>
          <p:spPr>
            <a:xfrm>
              <a:off x="2974339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7" y="211429"/>
                  </a:lnTo>
                  <a:lnTo>
                    <a:pt x="22806" y="251326"/>
                  </a:lnTo>
                  <a:lnTo>
                    <a:pt x="48925" y="285129"/>
                  </a:lnTo>
                  <a:lnTo>
                    <a:pt x="82730" y="311245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20"/>
                  </a:lnTo>
                  <a:lnTo>
                    <a:pt x="22806" y="82724"/>
                  </a:lnTo>
                  <a:lnTo>
                    <a:pt x="5967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06"/>
            <p:cNvSpPr/>
            <p:nvPr/>
          </p:nvSpPr>
          <p:spPr>
            <a:xfrm>
              <a:off x="2974339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5" y="82724"/>
                  </a:lnTo>
                  <a:lnTo>
                    <a:pt x="285129" y="48920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20"/>
                  </a:lnTo>
                  <a:lnTo>
                    <a:pt x="22806" y="82724"/>
                  </a:lnTo>
                  <a:lnTo>
                    <a:pt x="5967" y="122625"/>
                  </a:lnTo>
                  <a:lnTo>
                    <a:pt x="0" y="167030"/>
                  </a:lnTo>
                  <a:lnTo>
                    <a:pt x="5967" y="211429"/>
                  </a:lnTo>
                  <a:lnTo>
                    <a:pt x="22806" y="251326"/>
                  </a:lnTo>
                  <a:lnTo>
                    <a:pt x="48925" y="285129"/>
                  </a:lnTo>
                  <a:lnTo>
                    <a:pt x="82730" y="311245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5"/>
                  </a:lnTo>
                  <a:lnTo>
                    <a:pt x="285129" y="285129"/>
                  </a:lnTo>
                  <a:lnTo>
                    <a:pt x="311245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07"/>
            <p:cNvSpPr/>
            <p:nvPr/>
          </p:nvSpPr>
          <p:spPr>
            <a:xfrm>
              <a:off x="2974339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7" y="211422"/>
                  </a:lnTo>
                  <a:lnTo>
                    <a:pt x="22806" y="251323"/>
                  </a:lnTo>
                  <a:lnTo>
                    <a:pt x="48925" y="285127"/>
                  </a:lnTo>
                  <a:lnTo>
                    <a:pt x="82730" y="311244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18"/>
                  </a:lnTo>
                  <a:lnTo>
                    <a:pt x="22806" y="82721"/>
                  </a:lnTo>
                  <a:lnTo>
                    <a:pt x="5967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08"/>
            <p:cNvSpPr/>
            <p:nvPr/>
          </p:nvSpPr>
          <p:spPr>
            <a:xfrm>
              <a:off x="2974339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18"/>
                  </a:lnTo>
                  <a:lnTo>
                    <a:pt x="22806" y="82721"/>
                  </a:lnTo>
                  <a:lnTo>
                    <a:pt x="5967" y="122618"/>
                  </a:lnTo>
                  <a:lnTo>
                    <a:pt x="0" y="167017"/>
                  </a:lnTo>
                  <a:lnTo>
                    <a:pt x="5967" y="211422"/>
                  </a:lnTo>
                  <a:lnTo>
                    <a:pt x="22806" y="251323"/>
                  </a:lnTo>
                  <a:lnTo>
                    <a:pt x="48925" y="285127"/>
                  </a:lnTo>
                  <a:lnTo>
                    <a:pt x="82730" y="311244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09"/>
            <p:cNvSpPr/>
            <p:nvPr/>
          </p:nvSpPr>
          <p:spPr>
            <a:xfrm>
              <a:off x="4708334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10"/>
            <p:cNvSpPr/>
            <p:nvPr/>
          </p:nvSpPr>
          <p:spPr>
            <a:xfrm>
              <a:off x="4708334" y="2635999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11"/>
            <p:cNvSpPr/>
            <p:nvPr/>
          </p:nvSpPr>
          <p:spPr>
            <a:xfrm>
              <a:off x="4708334" y="2301950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12"/>
            <p:cNvSpPr/>
            <p:nvPr/>
          </p:nvSpPr>
          <p:spPr>
            <a:xfrm>
              <a:off x="4708334" y="230195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13"/>
            <p:cNvSpPr/>
            <p:nvPr/>
          </p:nvSpPr>
          <p:spPr>
            <a:xfrm>
              <a:off x="470833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5"/>
                  </a:lnTo>
                  <a:lnTo>
                    <a:pt x="285122" y="285129"/>
                  </a:lnTo>
                  <a:lnTo>
                    <a:pt x="311241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1" y="82724"/>
                  </a:lnTo>
                  <a:lnTo>
                    <a:pt x="285122" y="48920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14"/>
            <p:cNvSpPr/>
            <p:nvPr/>
          </p:nvSpPr>
          <p:spPr>
            <a:xfrm>
              <a:off x="4708334" y="1958073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4">
                  <a:moveTo>
                    <a:pt x="334048" y="167030"/>
                  </a:moveTo>
                  <a:lnTo>
                    <a:pt x="328081" y="122625"/>
                  </a:lnTo>
                  <a:lnTo>
                    <a:pt x="311241" y="82724"/>
                  </a:lnTo>
                  <a:lnTo>
                    <a:pt x="285122" y="48920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5"/>
                  </a:lnTo>
                  <a:lnTo>
                    <a:pt x="285122" y="285129"/>
                  </a:lnTo>
                  <a:lnTo>
                    <a:pt x="311241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15"/>
            <p:cNvSpPr/>
            <p:nvPr/>
          </p:nvSpPr>
          <p:spPr>
            <a:xfrm>
              <a:off x="4708334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16"/>
            <p:cNvSpPr/>
            <p:nvPr/>
          </p:nvSpPr>
          <p:spPr>
            <a:xfrm>
              <a:off x="4708334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17"/>
            <p:cNvSpPr/>
            <p:nvPr/>
          </p:nvSpPr>
          <p:spPr>
            <a:xfrm>
              <a:off x="4708334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18"/>
            <p:cNvSpPr/>
            <p:nvPr/>
          </p:nvSpPr>
          <p:spPr>
            <a:xfrm>
              <a:off x="4708334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19"/>
            <p:cNvSpPr/>
            <p:nvPr/>
          </p:nvSpPr>
          <p:spPr>
            <a:xfrm>
              <a:off x="4006722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20"/>
            <p:cNvSpPr/>
            <p:nvPr/>
          </p:nvSpPr>
          <p:spPr>
            <a:xfrm>
              <a:off x="4006722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21"/>
            <p:cNvSpPr/>
            <p:nvPr/>
          </p:nvSpPr>
          <p:spPr>
            <a:xfrm>
              <a:off x="4006722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22"/>
            <p:cNvSpPr/>
            <p:nvPr/>
          </p:nvSpPr>
          <p:spPr>
            <a:xfrm>
              <a:off x="4006722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1" y="82721"/>
                  </a:lnTo>
                  <a:lnTo>
                    <a:pt x="285122" y="48918"/>
                  </a:lnTo>
                  <a:lnTo>
                    <a:pt x="251317" y="22803"/>
                  </a:lnTo>
                  <a:lnTo>
                    <a:pt x="211418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18" y="328081"/>
                  </a:lnTo>
                  <a:lnTo>
                    <a:pt x="251317" y="311244"/>
                  </a:lnTo>
                  <a:lnTo>
                    <a:pt x="285122" y="285127"/>
                  </a:lnTo>
                  <a:lnTo>
                    <a:pt x="311241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23"/>
            <p:cNvSpPr/>
            <p:nvPr/>
          </p:nvSpPr>
          <p:spPr>
            <a:xfrm>
              <a:off x="3665930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24"/>
            <p:cNvSpPr/>
            <p:nvPr/>
          </p:nvSpPr>
          <p:spPr>
            <a:xfrm>
              <a:off x="3665931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25"/>
            <p:cNvSpPr/>
            <p:nvPr/>
          </p:nvSpPr>
          <p:spPr>
            <a:xfrm>
              <a:off x="3665930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26"/>
            <p:cNvSpPr/>
            <p:nvPr/>
          </p:nvSpPr>
          <p:spPr>
            <a:xfrm>
              <a:off x="3665931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5" y="5966"/>
                  </a:lnTo>
                  <a:lnTo>
                    <a:pt x="82724" y="22803"/>
                  </a:lnTo>
                  <a:lnTo>
                    <a:pt x="48920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20" y="285127"/>
                  </a:lnTo>
                  <a:lnTo>
                    <a:pt x="82724" y="311244"/>
                  </a:lnTo>
                  <a:lnTo>
                    <a:pt x="122625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4"/>
                  </a:lnTo>
                  <a:lnTo>
                    <a:pt x="285129" y="285127"/>
                  </a:lnTo>
                  <a:lnTo>
                    <a:pt x="311245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27"/>
            <p:cNvSpPr/>
            <p:nvPr/>
          </p:nvSpPr>
          <p:spPr>
            <a:xfrm>
              <a:off x="3325152" y="5256695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30"/>
                  </a:move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5"/>
                  </a:lnTo>
                  <a:lnTo>
                    <a:pt x="285127" y="285129"/>
                  </a:lnTo>
                  <a:lnTo>
                    <a:pt x="311244" y="251326"/>
                  </a:lnTo>
                  <a:lnTo>
                    <a:pt x="328081" y="211429"/>
                  </a:lnTo>
                  <a:lnTo>
                    <a:pt x="334048" y="167030"/>
                  </a:lnTo>
                  <a:lnTo>
                    <a:pt x="328081" y="122625"/>
                  </a:lnTo>
                  <a:lnTo>
                    <a:pt x="311244" y="82724"/>
                  </a:lnTo>
                  <a:lnTo>
                    <a:pt x="285127" y="48920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28"/>
            <p:cNvSpPr/>
            <p:nvPr/>
          </p:nvSpPr>
          <p:spPr>
            <a:xfrm>
              <a:off x="3325152" y="5256695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30"/>
                  </a:moveTo>
                  <a:lnTo>
                    <a:pt x="328081" y="122625"/>
                  </a:lnTo>
                  <a:lnTo>
                    <a:pt x="311244" y="82724"/>
                  </a:lnTo>
                  <a:lnTo>
                    <a:pt x="285127" y="48920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20"/>
                  </a:lnTo>
                  <a:lnTo>
                    <a:pt x="22803" y="82724"/>
                  </a:lnTo>
                  <a:lnTo>
                    <a:pt x="5966" y="122625"/>
                  </a:lnTo>
                  <a:lnTo>
                    <a:pt x="0" y="167030"/>
                  </a:lnTo>
                  <a:lnTo>
                    <a:pt x="5966" y="211429"/>
                  </a:lnTo>
                  <a:lnTo>
                    <a:pt x="22803" y="251326"/>
                  </a:lnTo>
                  <a:lnTo>
                    <a:pt x="48918" y="285129"/>
                  </a:lnTo>
                  <a:lnTo>
                    <a:pt x="82721" y="311245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5"/>
                  </a:lnTo>
                  <a:lnTo>
                    <a:pt x="285127" y="285129"/>
                  </a:lnTo>
                  <a:lnTo>
                    <a:pt x="311244" y="251326"/>
                  </a:lnTo>
                  <a:lnTo>
                    <a:pt x="328081" y="211429"/>
                  </a:lnTo>
                  <a:lnTo>
                    <a:pt x="334048" y="167030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29"/>
            <p:cNvSpPr/>
            <p:nvPr/>
          </p:nvSpPr>
          <p:spPr>
            <a:xfrm>
              <a:off x="3325152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30"/>
            <p:cNvSpPr/>
            <p:nvPr/>
          </p:nvSpPr>
          <p:spPr>
            <a:xfrm>
              <a:off x="3325152" y="5600572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31"/>
            <p:cNvSpPr/>
            <p:nvPr/>
          </p:nvSpPr>
          <p:spPr>
            <a:xfrm>
              <a:off x="3325152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32"/>
            <p:cNvSpPr/>
            <p:nvPr/>
          </p:nvSpPr>
          <p:spPr>
            <a:xfrm>
              <a:off x="3325152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4" y="82721"/>
                  </a:lnTo>
                  <a:lnTo>
                    <a:pt x="285127" y="48918"/>
                  </a:lnTo>
                  <a:lnTo>
                    <a:pt x="251323" y="22803"/>
                  </a:lnTo>
                  <a:lnTo>
                    <a:pt x="211422" y="5966"/>
                  </a:lnTo>
                  <a:lnTo>
                    <a:pt x="167017" y="0"/>
                  </a:lnTo>
                  <a:lnTo>
                    <a:pt x="122618" y="5966"/>
                  </a:lnTo>
                  <a:lnTo>
                    <a:pt x="82721" y="22803"/>
                  </a:lnTo>
                  <a:lnTo>
                    <a:pt x="48918" y="48918"/>
                  </a:lnTo>
                  <a:lnTo>
                    <a:pt x="22803" y="82721"/>
                  </a:lnTo>
                  <a:lnTo>
                    <a:pt x="5966" y="122618"/>
                  </a:lnTo>
                  <a:lnTo>
                    <a:pt x="0" y="167017"/>
                  </a:lnTo>
                  <a:lnTo>
                    <a:pt x="5966" y="211422"/>
                  </a:lnTo>
                  <a:lnTo>
                    <a:pt x="22803" y="251323"/>
                  </a:lnTo>
                  <a:lnTo>
                    <a:pt x="48918" y="285127"/>
                  </a:lnTo>
                  <a:lnTo>
                    <a:pt x="82721" y="311244"/>
                  </a:lnTo>
                  <a:lnTo>
                    <a:pt x="122618" y="328081"/>
                  </a:lnTo>
                  <a:lnTo>
                    <a:pt x="167017" y="334048"/>
                  </a:lnTo>
                  <a:lnTo>
                    <a:pt x="211422" y="328081"/>
                  </a:lnTo>
                  <a:lnTo>
                    <a:pt x="251323" y="311244"/>
                  </a:lnTo>
                  <a:lnTo>
                    <a:pt x="285127" y="285127"/>
                  </a:lnTo>
                  <a:lnTo>
                    <a:pt x="311244" y="251323"/>
                  </a:lnTo>
                  <a:lnTo>
                    <a:pt x="328081" y="211422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33"/>
            <p:cNvSpPr/>
            <p:nvPr/>
          </p:nvSpPr>
          <p:spPr>
            <a:xfrm>
              <a:off x="2974339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167017"/>
                  </a:moveTo>
                  <a:lnTo>
                    <a:pt x="5967" y="211418"/>
                  </a:lnTo>
                  <a:lnTo>
                    <a:pt x="22806" y="251317"/>
                  </a:lnTo>
                  <a:lnTo>
                    <a:pt x="48925" y="285122"/>
                  </a:lnTo>
                  <a:lnTo>
                    <a:pt x="82730" y="311241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1"/>
                  </a:lnTo>
                  <a:lnTo>
                    <a:pt x="285129" y="285122"/>
                  </a:lnTo>
                  <a:lnTo>
                    <a:pt x="311245" y="251317"/>
                  </a:lnTo>
                  <a:lnTo>
                    <a:pt x="328081" y="211418"/>
                  </a:lnTo>
                  <a:lnTo>
                    <a:pt x="334048" y="167017"/>
                  </a:ln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18"/>
                  </a:lnTo>
                  <a:lnTo>
                    <a:pt x="22806" y="82721"/>
                  </a:lnTo>
                  <a:lnTo>
                    <a:pt x="5967" y="122618"/>
                  </a:lnTo>
                  <a:lnTo>
                    <a:pt x="0" y="16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34"/>
            <p:cNvSpPr/>
            <p:nvPr/>
          </p:nvSpPr>
          <p:spPr>
            <a:xfrm>
              <a:off x="2974339" y="5934621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334048" y="167017"/>
                  </a:moveTo>
                  <a:lnTo>
                    <a:pt x="328081" y="122618"/>
                  </a:lnTo>
                  <a:lnTo>
                    <a:pt x="311245" y="82721"/>
                  </a:lnTo>
                  <a:lnTo>
                    <a:pt x="285129" y="48918"/>
                  </a:lnTo>
                  <a:lnTo>
                    <a:pt x="251326" y="22803"/>
                  </a:lnTo>
                  <a:lnTo>
                    <a:pt x="211429" y="5966"/>
                  </a:lnTo>
                  <a:lnTo>
                    <a:pt x="167030" y="0"/>
                  </a:lnTo>
                  <a:lnTo>
                    <a:pt x="122629" y="5966"/>
                  </a:lnTo>
                  <a:lnTo>
                    <a:pt x="82730" y="22803"/>
                  </a:lnTo>
                  <a:lnTo>
                    <a:pt x="48925" y="48918"/>
                  </a:lnTo>
                  <a:lnTo>
                    <a:pt x="22806" y="82721"/>
                  </a:lnTo>
                  <a:lnTo>
                    <a:pt x="5967" y="122618"/>
                  </a:lnTo>
                  <a:lnTo>
                    <a:pt x="0" y="167017"/>
                  </a:lnTo>
                  <a:lnTo>
                    <a:pt x="5967" y="211418"/>
                  </a:lnTo>
                  <a:lnTo>
                    <a:pt x="22806" y="251317"/>
                  </a:lnTo>
                  <a:lnTo>
                    <a:pt x="48925" y="285122"/>
                  </a:lnTo>
                  <a:lnTo>
                    <a:pt x="82730" y="311241"/>
                  </a:lnTo>
                  <a:lnTo>
                    <a:pt x="122629" y="328081"/>
                  </a:lnTo>
                  <a:lnTo>
                    <a:pt x="167030" y="334048"/>
                  </a:lnTo>
                  <a:lnTo>
                    <a:pt x="211429" y="328081"/>
                  </a:lnTo>
                  <a:lnTo>
                    <a:pt x="251326" y="311241"/>
                  </a:lnTo>
                  <a:lnTo>
                    <a:pt x="285129" y="285122"/>
                  </a:lnTo>
                  <a:lnTo>
                    <a:pt x="311245" y="251317"/>
                  </a:lnTo>
                  <a:lnTo>
                    <a:pt x="328081" y="211418"/>
                  </a:lnTo>
                  <a:lnTo>
                    <a:pt x="334048" y="167017"/>
                  </a:lnTo>
                  <a:close/>
                </a:path>
              </a:pathLst>
            </a:custGeom>
            <a:ln w="19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35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354" y="1140416"/>
            <a:ext cx="7886700" cy="112723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Chance </a:t>
            </a:r>
            <a:r>
              <a:rPr lang="en-US" dirty="0"/>
              <a:t>introduced by dice, </a:t>
            </a:r>
            <a:r>
              <a:rPr lang="en-US" dirty="0" smtClean="0"/>
              <a:t>card-shuffling</a:t>
            </a:r>
          </a:p>
          <a:p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Simplified </a:t>
            </a:r>
            <a:r>
              <a:rPr lang="en-US" dirty="0"/>
              <a:t>example with </a:t>
            </a:r>
            <a:r>
              <a:rPr lang="en-US" dirty="0" smtClean="0"/>
              <a:t>coin-flipping</a:t>
            </a:r>
            <a:r>
              <a:rPr lang="en-US" dirty="0"/>
              <a:t>:</a:t>
            </a:r>
            <a:endParaRPr lang="en-US" sz="2000" u="sng" dirty="0" smtClean="0">
              <a:solidFill>
                <a:srgbClr val="FF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26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1904817" y="4868027"/>
            <a:ext cx="448945" cy="2870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00" spc="5" dirty="0">
                <a:latin typeface="Times New Roman"/>
                <a:cs typeface="Times New Roman"/>
              </a:rPr>
              <a:t>MIN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5530515" y="3943422"/>
            <a:ext cx="466725" cy="972185"/>
          </a:xfrm>
          <a:custGeom>
            <a:avLst/>
            <a:gdLst/>
            <a:ahLst/>
            <a:cxnLst/>
            <a:rect l="l" t="t" r="r" b="b"/>
            <a:pathLst>
              <a:path w="466725" h="972185">
                <a:moveTo>
                  <a:pt x="466610" y="0"/>
                </a:moveTo>
                <a:lnTo>
                  <a:pt x="0" y="971740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011216" y="3929833"/>
            <a:ext cx="534421" cy="976693"/>
          </a:xfrm>
          <a:custGeom>
            <a:avLst/>
            <a:gdLst/>
            <a:ahLst/>
            <a:cxnLst/>
            <a:rect l="l" t="t" r="r" b="b"/>
            <a:pathLst>
              <a:path w="589279" h="956310">
                <a:moveTo>
                  <a:pt x="0" y="0"/>
                </a:moveTo>
                <a:lnTo>
                  <a:pt x="588924" y="955878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410364" y="3929833"/>
            <a:ext cx="598170" cy="944880"/>
          </a:xfrm>
          <a:custGeom>
            <a:avLst/>
            <a:gdLst/>
            <a:ahLst/>
            <a:cxnLst/>
            <a:rect l="l" t="t" r="r" b="b"/>
            <a:pathLst>
              <a:path w="598170" h="944879">
                <a:moveTo>
                  <a:pt x="597992" y="0"/>
                </a:moveTo>
                <a:lnTo>
                  <a:pt x="0" y="944549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963055" y="3920778"/>
            <a:ext cx="453390" cy="953769"/>
          </a:xfrm>
          <a:custGeom>
            <a:avLst/>
            <a:gdLst/>
            <a:ahLst/>
            <a:cxnLst/>
            <a:rect l="l" t="t" r="r" b="b"/>
            <a:pathLst>
              <a:path w="453389" h="953770">
                <a:moveTo>
                  <a:pt x="0" y="0"/>
                </a:moveTo>
                <a:lnTo>
                  <a:pt x="453021" y="953604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4980109" y="2677245"/>
            <a:ext cx="1001394" cy="994410"/>
          </a:xfrm>
          <a:custGeom>
            <a:avLst/>
            <a:gdLst/>
            <a:ahLst/>
            <a:cxnLst/>
            <a:rect l="l" t="t" r="r" b="b"/>
            <a:pathLst>
              <a:path w="1001395" h="994410">
                <a:moveTo>
                  <a:pt x="0" y="0"/>
                </a:moveTo>
                <a:lnTo>
                  <a:pt x="1001166" y="994371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4006108" y="2677232"/>
            <a:ext cx="974090" cy="926465"/>
          </a:xfrm>
          <a:custGeom>
            <a:avLst/>
            <a:gdLst/>
            <a:ahLst/>
            <a:cxnLst/>
            <a:rect l="l" t="t" r="r" b="b"/>
            <a:pathLst>
              <a:path w="974089" h="926464">
                <a:moveTo>
                  <a:pt x="974001" y="0"/>
                </a:moveTo>
                <a:lnTo>
                  <a:pt x="0" y="926426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3976441" y="3418734"/>
            <a:ext cx="220345" cy="213360"/>
          </a:xfrm>
          <a:custGeom>
            <a:avLst/>
            <a:gdLst/>
            <a:ahLst/>
            <a:cxnLst/>
            <a:rect l="l" t="t" r="r" b="b"/>
            <a:pathLst>
              <a:path w="220345" h="213360">
                <a:moveTo>
                  <a:pt x="0" y="213144"/>
                </a:moveTo>
                <a:lnTo>
                  <a:pt x="219964" y="82219"/>
                </a:lnTo>
                <a:lnTo>
                  <a:pt x="141770" y="0"/>
                </a:lnTo>
                <a:lnTo>
                  <a:pt x="0" y="213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4006108" y="3433225"/>
            <a:ext cx="175895" cy="170815"/>
          </a:xfrm>
          <a:custGeom>
            <a:avLst/>
            <a:gdLst/>
            <a:ahLst/>
            <a:cxnLst/>
            <a:rect l="l" t="t" r="r" b="b"/>
            <a:pathLst>
              <a:path w="175895" h="170814">
                <a:moveTo>
                  <a:pt x="175895" y="65735"/>
                </a:moveTo>
                <a:lnTo>
                  <a:pt x="0" y="170434"/>
                </a:lnTo>
                <a:lnTo>
                  <a:pt x="113360" y="0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6268308" y="5203211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266128" y="0"/>
                </a:moveTo>
                <a:lnTo>
                  <a:pt x="0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6533713" y="5203211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0" y="0"/>
                </a:moveTo>
                <a:lnTo>
                  <a:pt x="266141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5270291" y="5203211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266141" y="0"/>
                </a:moveTo>
                <a:lnTo>
                  <a:pt x="0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5535709" y="5203211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0" y="0"/>
                </a:moveTo>
                <a:lnTo>
                  <a:pt x="266128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3159348" y="5185063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266141" y="0"/>
                </a:moveTo>
                <a:lnTo>
                  <a:pt x="0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3424766" y="5185063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0" y="0"/>
                </a:moveTo>
                <a:lnTo>
                  <a:pt x="266141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4137705" y="5178725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266141" y="0"/>
                </a:moveTo>
                <a:lnTo>
                  <a:pt x="0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4403123" y="5178725"/>
            <a:ext cx="266700" cy="689610"/>
          </a:xfrm>
          <a:custGeom>
            <a:avLst/>
            <a:gdLst/>
            <a:ahLst/>
            <a:cxnLst/>
            <a:rect l="l" t="t" r="r" b="b"/>
            <a:pathLst>
              <a:path w="266700" h="689610">
                <a:moveTo>
                  <a:pt x="0" y="0"/>
                </a:moveTo>
                <a:lnTo>
                  <a:pt x="266141" y="689533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3252757" y="4866341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4228674" y="4874547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0" y="163309"/>
                </a:moveTo>
                <a:lnTo>
                  <a:pt x="6481" y="119894"/>
                </a:lnTo>
                <a:lnTo>
                  <a:pt x="24774" y="80883"/>
                </a:lnTo>
                <a:lnTo>
                  <a:pt x="53147" y="47831"/>
                </a:lnTo>
                <a:lnTo>
                  <a:pt x="89872" y="22296"/>
                </a:lnTo>
                <a:lnTo>
                  <a:pt x="133219" y="5833"/>
                </a:lnTo>
                <a:lnTo>
                  <a:pt x="181457" y="0"/>
                </a:lnTo>
                <a:lnTo>
                  <a:pt x="229696" y="5833"/>
                </a:lnTo>
                <a:lnTo>
                  <a:pt x="273042" y="22296"/>
                </a:lnTo>
                <a:lnTo>
                  <a:pt x="309767" y="47831"/>
                </a:lnTo>
                <a:lnTo>
                  <a:pt x="338140" y="80883"/>
                </a:lnTo>
                <a:lnTo>
                  <a:pt x="356433" y="119894"/>
                </a:lnTo>
                <a:lnTo>
                  <a:pt x="362915" y="163309"/>
                </a:lnTo>
                <a:lnTo>
                  <a:pt x="356433" y="206724"/>
                </a:lnTo>
                <a:lnTo>
                  <a:pt x="338140" y="245735"/>
                </a:lnTo>
                <a:lnTo>
                  <a:pt x="309767" y="278787"/>
                </a:lnTo>
                <a:lnTo>
                  <a:pt x="273042" y="304322"/>
                </a:lnTo>
                <a:lnTo>
                  <a:pt x="229696" y="320785"/>
                </a:lnTo>
                <a:lnTo>
                  <a:pt x="181457" y="326618"/>
                </a:lnTo>
                <a:lnTo>
                  <a:pt x="133219" y="320785"/>
                </a:lnTo>
                <a:lnTo>
                  <a:pt x="89872" y="304322"/>
                </a:lnTo>
                <a:lnTo>
                  <a:pt x="53147" y="278787"/>
                </a:lnTo>
                <a:lnTo>
                  <a:pt x="24774" y="245735"/>
                </a:lnTo>
                <a:lnTo>
                  <a:pt x="6481" y="206724"/>
                </a:lnTo>
                <a:lnTo>
                  <a:pt x="0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5"/>
          <p:cNvSpPr txBox="1"/>
          <p:nvPr/>
        </p:nvSpPr>
        <p:spPr>
          <a:xfrm>
            <a:off x="1904817" y="3652357"/>
            <a:ext cx="920750" cy="2870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00" spc="10" dirty="0">
                <a:latin typeface="Times New Roman"/>
                <a:cs typeface="Times New Roman"/>
              </a:rPr>
              <a:t>CHANCE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8" name="object 36"/>
          <p:cNvSpPr txBox="1"/>
          <p:nvPr/>
        </p:nvSpPr>
        <p:spPr>
          <a:xfrm>
            <a:off x="3106897" y="5792172"/>
            <a:ext cx="3836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480" algn="l"/>
                <a:tab pos="992505" algn="l"/>
                <a:tab pos="1536700" algn="l"/>
                <a:tab pos="2099310" algn="l"/>
                <a:tab pos="2643505" algn="l"/>
                <a:tab pos="3096895" algn="l"/>
                <a:tab pos="3533775" algn="l"/>
              </a:tabLst>
            </a:pPr>
            <a:r>
              <a:rPr sz="2000" b="1" dirty="0">
                <a:latin typeface="Arial"/>
                <a:cs typeface="Arial"/>
              </a:rPr>
              <a:t>2	4	7	4	6	0	5	−2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9" name="object 37"/>
          <p:cNvSpPr txBox="1"/>
          <p:nvPr/>
        </p:nvSpPr>
        <p:spPr>
          <a:xfrm>
            <a:off x="3087992" y="4804884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38"/>
          <p:cNvSpPr txBox="1"/>
          <p:nvPr/>
        </p:nvSpPr>
        <p:spPr>
          <a:xfrm>
            <a:off x="4078654" y="4804884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39"/>
          <p:cNvSpPr txBox="1"/>
          <p:nvPr/>
        </p:nvSpPr>
        <p:spPr>
          <a:xfrm>
            <a:off x="5188061" y="4804884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0"/>
          <p:cNvSpPr txBox="1"/>
          <p:nvPr/>
        </p:nvSpPr>
        <p:spPr>
          <a:xfrm>
            <a:off x="6035209" y="4804884"/>
            <a:ext cx="315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−2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1"/>
          <p:cNvSpPr txBox="1"/>
          <p:nvPr/>
        </p:nvSpPr>
        <p:spPr>
          <a:xfrm>
            <a:off x="3238261" y="4115350"/>
            <a:ext cx="3790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0.5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4304609" y="4122771"/>
            <a:ext cx="3790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0.5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3"/>
          <p:cNvSpPr txBox="1"/>
          <p:nvPr/>
        </p:nvSpPr>
        <p:spPr>
          <a:xfrm>
            <a:off x="5339855" y="4115350"/>
            <a:ext cx="3790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0.5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4"/>
          <p:cNvSpPr txBox="1"/>
          <p:nvPr/>
        </p:nvSpPr>
        <p:spPr>
          <a:xfrm>
            <a:off x="6336924" y="4122771"/>
            <a:ext cx="3790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0.5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5"/>
          <p:cNvSpPr txBox="1"/>
          <p:nvPr/>
        </p:nvSpPr>
        <p:spPr>
          <a:xfrm>
            <a:off x="3604984" y="3523965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8" name="object 46"/>
          <p:cNvSpPr txBox="1"/>
          <p:nvPr/>
        </p:nvSpPr>
        <p:spPr>
          <a:xfrm>
            <a:off x="6205001" y="3561054"/>
            <a:ext cx="315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−1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3"/>
          <p:cNvSpPr txBox="1"/>
          <p:nvPr/>
        </p:nvSpPr>
        <p:spPr>
          <a:xfrm>
            <a:off x="1904816" y="2369955"/>
            <a:ext cx="597315" cy="27635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00" spc="5" dirty="0" smtClean="0">
                <a:latin typeface="Times New Roman"/>
                <a:cs typeface="Times New Roman"/>
              </a:rPr>
              <a:t>M</a:t>
            </a:r>
            <a:r>
              <a:rPr lang="en-US" sz="1700" spc="5" dirty="0" smtClean="0">
                <a:latin typeface="Times New Roman"/>
                <a:cs typeface="Times New Roman"/>
              </a:rPr>
              <a:t>AX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51" name="object 34"/>
          <p:cNvSpPr/>
          <p:nvPr/>
        </p:nvSpPr>
        <p:spPr>
          <a:xfrm>
            <a:off x="5348781" y="4915607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0" y="163309"/>
                </a:moveTo>
                <a:lnTo>
                  <a:pt x="6481" y="119894"/>
                </a:lnTo>
                <a:lnTo>
                  <a:pt x="24774" y="80883"/>
                </a:lnTo>
                <a:lnTo>
                  <a:pt x="53147" y="47831"/>
                </a:lnTo>
                <a:lnTo>
                  <a:pt x="89872" y="22296"/>
                </a:lnTo>
                <a:lnTo>
                  <a:pt x="133219" y="5833"/>
                </a:lnTo>
                <a:lnTo>
                  <a:pt x="181457" y="0"/>
                </a:lnTo>
                <a:lnTo>
                  <a:pt x="229696" y="5833"/>
                </a:lnTo>
                <a:lnTo>
                  <a:pt x="273042" y="22296"/>
                </a:lnTo>
                <a:lnTo>
                  <a:pt x="309767" y="47831"/>
                </a:lnTo>
                <a:lnTo>
                  <a:pt x="338140" y="80883"/>
                </a:lnTo>
                <a:lnTo>
                  <a:pt x="356433" y="119894"/>
                </a:lnTo>
                <a:lnTo>
                  <a:pt x="362915" y="163309"/>
                </a:lnTo>
                <a:lnTo>
                  <a:pt x="356433" y="206724"/>
                </a:lnTo>
                <a:lnTo>
                  <a:pt x="338140" y="245735"/>
                </a:lnTo>
                <a:lnTo>
                  <a:pt x="309767" y="278787"/>
                </a:lnTo>
                <a:lnTo>
                  <a:pt x="273042" y="304322"/>
                </a:lnTo>
                <a:lnTo>
                  <a:pt x="229696" y="320785"/>
                </a:lnTo>
                <a:lnTo>
                  <a:pt x="181457" y="326618"/>
                </a:lnTo>
                <a:lnTo>
                  <a:pt x="133219" y="320785"/>
                </a:lnTo>
                <a:lnTo>
                  <a:pt x="89872" y="304322"/>
                </a:lnTo>
                <a:lnTo>
                  <a:pt x="53147" y="278787"/>
                </a:lnTo>
                <a:lnTo>
                  <a:pt x="24774" y="245735"/>
                </a:lnTo>
                <a:lnTo>
                  <a:pt x="6481" y="206724"/>
                </a:lnTo>
                <a:lnTo>
                  <a:pt x="0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34"/>
          <p:cNvSpPr/>
          <p:nvPr/>
        </p:nvSpPr>
        <p:spPr>
          <a:xfrm>
            <a:off x="6415606" y="4903461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0" y="163309"/>
                </a:moveTo>
                <a:lnTo>
                  <a:pt x="6481" y="119894"/>
                </a:lnTo>
                <a:lnTo>
                  <a:pt x="24774" y="80883"/>
                </a:lnTo>
                <a:lnTo>
                  <a:pt x="53147" y="47831"/>
                </a:lnTo>
                <a:lnTo>
                  <a:pt x="89872" y="22296"/>
                </a:lnTo>
                <a:lnTo>
                  <a:pt x="133219" y="5833"/>
                </a:lnTo>
                <a:lnTo>
                  <a:pt x="181457" y="0"/>
                </a:lnTo>
                <a:lnTo>
                  <a:pt x="229696" y="5833"/>
                </a:lnTo>
                <a:lnTo>
                  <a:pt x="273042" y="22296"/>
                </a:lnTo>
                <a:lnTo>
                  <a:pt x="309767" y="47831"/>
                </a:lnTo>
                <a:lnTo>
                  <a:pt x="338140" y="80883"/>
                </a:lnTo>
                <a:lnTo>
                  <a:pt x="356433" y="119894"/>
                </a:lnTo>
                <a:lnTo>
                  <a:pt x="362915" y="163309"/>
                </a:lnTo>
                <a:lnTo>
                  <a:pt x="356433" y="206724"/>
                </a:lnTo>
                <a:lnTo>
                  <a:pt x="338140" y="245735"/>
                </a:lnTo>
                <a:lnTo>
                  <a:pt x="309767" y="278787"/>
                </a:lnTo>
                <a:lnTo>
                  <a:pt x="273042" y="304322"/>
                </a:lnTo>
                <a:lnTo>
                  <a:pt x="229696" y="320785"/>
                </a:lnTo>
                <a:lnTo>
                  <a:pt x="181457" y="326618"/>
                </a:lnTo>
                <a:lnTo>
                  <a:pt x="133219" y="320785"/>
                </a:lnTo>
                <a:lnTo>
                  <a:pt x="89872" y="304322"/>
                </a:lnTo>
                <a:lnTo>
                  <a:pt x="53147" y="278787"/>
                </a:lnTo>
                <a:lnTo>
                  <a:pt x="24774" y="245735"/>
                </a:lnTo>
                <a:lnTo>
                  <a:pt x="6481" y="206724"/>
                </a:lnTo>
                <a:lnTo>
                  <a:pt x="0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Rectangle 52"/>
          <p:cNvSpPr/>
          <p:nvPr/>
        </p:nvSpPr>
        <p:spPr>
          <a:xfrm flipH="1">
            <a:off x="4838861" y="2369955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3792715" y="3610428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5778027" y="3626124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bject 45"/>
          <p:cNvSpPr txBox="1"/>
          <p:nvPr/>
        </p:nvSpPr>
        <p:spPr>
          <a:xfrm>
            <a:off x="4525728" y="2357752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8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</a:t>
            </a:r>
            <a:r>
              <a:rPr lang="en-US" dirty="0" smtClean="0"/>
              <a:t>games of chance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E</a:t>
            </a:r>
            <a:r>
              <a:rPr lang="en-US" sz="1600" dirty="0" smtClean="0"/>
              <a:t>XPECTIMINIMAX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aka </a:t>
            </a:r>
            <a:r>
              <a:rPr lang="en-US" sz="1600" dirty="0" smtClean="0"/>
              <a:t>EXPECTIMAX</a:t>
            </a:r>
            <a:r>
              <a:rPr lang="en-US" sz="2000" dirty="0" smtClean="0"/>
              <a:t>) gives </a:t>
            </a:r>
            <a:r>
              <a:rPr lang="en-US" sz="2000" dirty="0"/>
              <a:t>perfect play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Just </a:t>
            </a:r>
            <a:r>
              <a:rPr lang="en-US" sz="2000" dirty="0"/>
              <a:t>like </a:t>
            </a:r>
            <a:r>
              <a:rPr lang="en-US" sz="2000" dirty="0" smtClean="0"/>
              <a:t>M</a:t>
            </a:r>
            <a:r>
              <a:rPr lang="en-US" sz="1600" dirty="0" smtClean="0"/>
              <a:t>INIMAX</a:t>
            </a:r>
            <a:r>
              <a:rPr lang="en-US" sz="2000" dirty="0" smtClean="0"/>
              <a:t>, </a:t>
            </a:r>
            <a:r>
              <a:rPr lang="en-US" sz="2000" dirty="0"/>
              <a:t>except we must also handle chance nodes: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…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 is a </a:t>
            </a:r>
            <a:r>
              <a:rPr lang="en-US" sz="2000" dirty="0" smtClean="0"/>
              <a:t>M</a:t>
            </a:r>
            <a:r>
              <a:rPr lang="en-US" sz="1600" dirty="0" smtClean="0"/>
              <a:t>AX</a:t>
            </a:r>
            <a:r>
              <a:rPr lang="en-US" sz="2000" dirty="0" smtClean="0"/>
              <a:t> </a:t>
            </a:r>
            <a:r>
              <a:rPr lang="en-US" sz="2000" dirty="0"/>
              <a:t>node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</a:p>
          <a:p>
            <a:pPr marL="360000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2000" dirty="0"/>
              <a:t> the highest </a:t>
            </a:r>
            <a:r>
              <a:rPr lang="en-US" sz="2000" dirty="0" smtClean="0"/>
              <a:t>E</a:t>
            </a:r>
            <a:r>
              <a:rPr lang="en-US" sz="1600" dirty="0" smtClean="0"/>
              <a:t>XPECTI</a:t>
            </a:r>
            <a:r>
              <a:rPr lang="en-US" sz="2000" dirty="0" smtClean="0"/>
              <a:t>M</a:t>
            </a:r>
            <a:r>
              <a:rPr lang="en-US" sz="1600" dirty="0" smtClean="0"/>
              <a:t>INIMAX</a:t>
            </a:r>
            <a:r>
              <a:rPr lang="en-US" sz="2000" dirty="0" smtClean="0"/>
              <a:t>-V</a:t>
            </a:r>
            <a:r>
              <a:rPr lang="en-US" sz="1600" dirty="0" smtClean="0"/>
              <a:t>ALUE</a:t>
            </a:r>
            <a:r>
              <a:rPr lang="en-US" sz="2000" dirty="0" smtClean="0"/>
              <a:t> of S</a:t>
            </a:r>
            <a:r>
              <a:rPr lang="en-US" sz="1600" dirty="0" smtClean="0"/>
              <a:t>UCCESSORS</a:t>
            </a:r>
            <a:r>
              <a:rPr lang="en-US" sz="2000" dirty="0" smtClean="0"/>
              <a:t>(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 is a </a:t>
            </a:r>
            <a:r>
              <a:rPr lang="en-US" sz="2000" dirty="0" smtClean="0"/>
              <a:t>M</a:t>
            </a:r>
            <a:r>
              <a:rPr lang="en-US" sz="1600" dirty="0" smtClean="0"/>
              <a:t>IN</a:t>
            </a:r>
            <a:r>
              <a:rPr lang="en-US" sz="2000" dirty="0" smtClean="0"/>
              <a:t> </a:t>
            </a:r>
            <a:r>
              <a:rPr lang="en-US" sz="2000" dirty="0"/>
              <a:t>node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</a:p>
          <a:p>
            <a:pPr marL="360000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2000" dirty="0"/>
              <a:t> the lowest E</a:t>
            </a:r>
            <a:r>
              <a:rPr lang="en-US" sz="1600" dirty="0"/>
              <a:t>XPECTI</a:t>
            </a:r>
            <a:r>
              <a:rPr lang="en-US" sz="2000" dirty="0"/>
              <a:t>M</a:t>
            </a:r>
            <a:r>
              <a:rPr lang="en-US" sz="1600" dirty="0"/>
              <a:t>INIMAX</a:t>
            </a:r>
            <a:r>
              <a:rPr lang="en-US" sz="2000" dirty="0"/>
              <a:t>-V</a:t>
            </a:r>
            <a:r>
              <a:rPr lang="en-US" sz="1600" dirty="0"/>
              <a:t>ALUE</a:t>
            </a:r>
            <a:r>
              <a:rPr lang="en-US" sz="2000" dirty="0"/>
              <a:t> of S</a:t>
            </a:r>
            <a:r>
              <a:rPr lang="en-US" sz="1600" dirty="0"/>
              <a:t>UCCESSORS</a:t>
            </a:r>
            <a:r>
              <a:rPr lang="en-US" sz="2000" dirty="0"/>
              <a:t>(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 is a chance node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</a:p>
          <a:p>
            <a:pPr marL="360000" indent="0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2000" dirty="0"/>
              <a:t> average of E</a:t>
            </a:r>
            <a:r>
              <a:rPr lang="en-US" sz="1600" dirty="0"/>
              <a:t>XPECTI</a:t>
            </a:r>
            <a:r>
              <a:rPr lang="en-US" sz="2000" dirty="0"/>
              <a:t>M</a:t>
            </a:r>
            <a:r>
              <a:rPr lang="en-US" sz="1600" dirty="0"/>
              <a:t>INIMAX</a:t>
            </a:r>
            <a:r>
              <a:rPr lang="en-US" sz="2000" dirty="0"/>
              <a:t>-V</a:t>
            </a:r>
            <a:r>
              <a:rPr lang="en-US" sz="1600" dirty="0"/>
              <a:t>ALUE</a:t>
            </a:r>
            <a:r>
              <a:rPr lang="en-US" sz="2000" dirty="0"/>
              <a:t> of S</a:t>
            </a:r>
            <a:r>
              <a:rPr lang="en-US" sz="1600" dirty="0"/>
              <a:t>UCCESSORS</a:t>
            </a:r>
            <a:r>
              <a:rPr lang="en-US" sz="2000" dirty="0"/>
              <a:t>(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2000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in </a:t>
            </a:r>
            <a:r>
              <a:rPr lang="en-US" dirty="0" err="1" smtClean="0"/>
              <a:t>expectimax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6000"/>
            <a:ext cx="7886700" cy="74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 version of </a:t>
            </a:r>
            <a:r>
              <a:rPr lang="el-GR" sz="2000" dirty="0" smtClean="0">
                <a:cs typeface="Times New Roman" panose="02020603050405020304" pitchFamily="18" charset="0"/>
              </a:rPr>
              <a:t>α</a:t>
            </a:r>
            <a:r>
              <a:rPr lang="en-US" sz="2000" dirty="0" smtClean="0">
                <a:cs typeface="Times New Roman" panose="02020603050405020304" pitchFamily="18" charset="0"/>
              </a:rPr>
              <a:t>-</a:t>
            </a:r>
            <a:r>
              <a:rPr lang="el-GR" sz="2000" dirty="0" smtClean="0">
                <a:cs typeface="Times New Roman" panose="02020603050405020304" pitchFamily="18" charset="0"/>
              </a:rPr>
              <a:t>β</a:t>
            </a:r>
            <a:r>
              <a:rPr lang="en-US" sz="2000" dirty="0" smtClean="0">
                <a:cs typeface="Times New Roman" panose="02020603050405020304" pitchFamily="18" charset="0"/>
              </a:rPr>
              <a:t> pruning is possible (aka Star1):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28</a:t>
            </a:fld>
            <a:endParaRPr lang="en-US"/>
          </a:p>
        </p:txBody>
      </p:sp>
      <p:sp>
        <p:nvSpPr>
          <p:cNvPr id="9" name="object 4"/>
          <p:cNvSpPr txBox="1"/>
          <p:nvPr/>
        </p:nvSpPr>
        <p:spPr>
          <a:xfrm>
            <a:off x="4980965" y="3717120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6165311" y="3723192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6329552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6575361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4608957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854765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5722734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0" y="0"/>
                </a:moveTo>
                <a:lnTo>
                  <a:pt x="860298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4862448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860285" y="0"/>
                </a:moveTo>
                <a:lnTo>
                  <a:pt x="0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1293977" y="3717120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2478323" y="3723192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2642565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2888373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/>
          <p:nvPr/>
        </p:nvSpPr>
        <p:spPr>
          <a:xfrm>
            <a:off x="921981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245795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/>
          <p:nvPr/>
        </p:nvSpPr>
        <p:spPr>
          <a:xfrm>
            <a:off x="1167777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2035746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0" y="0"/>
                </a:moveTo>
                <a:lnTo>
                  <a:pt x="860298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1175461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860285" y="0"/>
                </a:moveTo>
                <a:lnTo>
                  <a:pt x="0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/>
          <p:nvPr/>
        </p:nvSpPr>
        <p:spPr>
          <a:xfrm>
            <a:off x="2035759" y="2477833"/>
            <a:ext cx="1844039" cy="860425"/>
          </a:xfrm>
          <a:custGeom>
            <a:avLst/>
            <a:gdLst/>
            <a:ahLst/>
            <a:cxnLst/>
            <a:rect l="l" t="t" r="r" b="b"/>
            <a:pathLst>
              <a:path w="1844039" h="860425">
                <a:moveTo>
                  <a:pt x="1843493" y="0"/>
                </a:moveTo>
                <a:lnTo>
                  <a:pt x="0" y="860298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/>
          <p:cNvSpPr/>
          <p:nvPr/>
        </p:nvSpPr>
        <p:spPr>
          <a:xfrm>
            <a:off x="3879253" y="2477833"/>
            <a:ext cx="1844039" cy="860425"/>
          </a:xfrm>
          <a:custGeom>
            <a:avLst/>
            <a:gdLst/>
            <a:ahLst/>
            <a:cxnLst/>
            <a:rect l="l" t="t" r="r" b="b"/>
            <a:pathLst>
              <a:path w="1844039" h="860425">
                <a:moveTo>
                  <a:pt x="0" y="0"/>
                </a:moveTo>
                <a:lnTo>
                  <a:pt x="1843481" y="860298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Diamond 56"/>
          <p:cNvSpPr/>
          <p:nvPr/>
        </p:nvSpPr>
        <p:spPr>
          <a:xfrm>
            <a:off x="1863468" y="3279218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5501999" y="3265858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flipH="1">
            <a:off x="3738005" y="2189330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bject 32"/>
          <p:cNvSpPr/>
          <p:nvPr/>
        </p:nvSpPr>
        <p:spPr>
          <a:xfrm>
            <a:off x="987783" y="4287873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2"/>
          <p:cNvSpPr/>
          <p:nvPr/>
        </p:nvSpPr>
        <p:spPr>
          <a:xfrm>
            <a:off x="2728169" y="4290859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2"/>
          <p:cNvSpPr/>
          <p:nvPr/>
        </p:nvSpPr>
        <p:spPr>
          <a:xfrm>
            <a:off x="4679219" y="4301233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2"/>
          <p:cNvSpPr/>
          <p:nvPr/>
        </p:nvSpPr>
        <p:spPr>
          <a:xfrm>
            <a:off x="6381693" y="4311864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TextBox 67"/>
          <p:cNvSpPr txBox="1"/>
          <p:nvPr/>
        </p:nvSpPr>
        <p:spPr>
          <a:xfrm>
            <a:off x="2325140" y="322178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440862" y="422169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70" name="object 2"/>
          <p:cNvSpPr txBox="1"/>
          <p:nvPr/>
        </p:nvSpPr>
        <p:spPr>
          <a:xfrm>
            <a:off x="825632" y="517058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89077" y="4311864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>
                <a:solidFill>
                  <a:srgbClr val="FF0000"/>
                </a:solidFill>
              </a:rPr>
              <a:t>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" name="object 48"/>
          <p:cNvSpPr txBox="1"/>
          <p:nvPr/>
        </p:nvSpPr>
        <p:spPr>
          <a:xfrm>
            <a:off x="1419285" y="515987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55994" y="4321214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</a:t>
            </a:r>
            <a:r>
              <a:rPr lang="nl-NL" dirty="0">
                <a:solidFill>
                  <a:srgbClr val="FF0000"/>
                </a:solidFill>
              </a:rPr>
              <a:t>2</a:t>
            </a:r>
            <a:r>
              <a:rPr lang="nl-NL" dirty="0" smtClean="0">
                <a:solidFill>
                  <a:srgbClr val="FF0000"/>
                </a:solidFill>
              </a:rPr>
              <a:t>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157270" y="4201639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76" name="object 48"/>
          <p:cNvSpPr txBox="1"/>
          <p:nvPr/>
        </p:nvSpPr>
        <p:spPr>
          <a:xfrm>
            <a:off x="2588469" y="521272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97911" y="4190073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>
                <a:solidFill>
                  <a:srgbClr val="FF0000"/>
                </a:solidFill>
              </a:rPr>
              <a:t>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71511" y="3283885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>
                <a:solidFill>
                  <a:srgbClr val="FF0000"/>
                </a:solidFill>
              </a:rPr>
              <a:t>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object 48"/>
          <p:cNvSpPr txBox="1"/>
          <p:nvPr/>
        </p:nvSpPr>
        <p:spPr>
          <a:xfrm>
            <a:off x="3120861" y="5190319"/>
            <a:ext cx="1397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nl-NL" sz="1600" b="1" spc="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29146" y="4237102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[1, 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object 27"/>
          <p:cNvSpPr txBox="1"/>
          <p:nvPr/>
        </p:nvSpPr>
        <p:spPr>
          <a:xfrm>
            <a:off x="2976113" y="2196007"/>
            <a:ext cx="617927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nl-NL" sz="1600" b="1" spc="15" dirty="0" smtClean="0">
                <a:latin typeface="Arial"/>
                <a:cs typeface="Arial"/>
              </a:rPr>
              <a:t>≥1</a:t>
            </a:r>
            <a:r>
              <a:rPr sz="1600" b="1" spc="15" dirty="0" smtClean="0">
                <a:latin typeface="Arial"/>
                <a:cs typeface="Arial"/>
              </a:rPr>
              <a:t>.5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91492" y="3250904"/>
            <a:ext cx="1308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[1.5, 1.5]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94428" y="3240227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052580" y="4212918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88" name="object 49"/>
          <p:cNvSpPr txBox="1"/>
          <p:nvPr/>
        </p:nvSpPr>
        <p:spPr>
          <a:xfrm>
            <a:off x="4526485" y="5157087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08768" y="420991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>
                <a:solidFill>
                  <a:srgbClr val="FF0000"/>
                </a:solidFill>
              </a:rPr>
              <a:t>, 0]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object 48"/>
          <p:cNvSpPr txBox="1"/>
          <p:nvPr/>
        </p:nvSpPr>
        <p:spPr>
          <a:xfrm>
            <a:off x="5101144" y="5147636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177103" y="4247884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[0, 0]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811581" y="4201639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r>
              <a:rPr lang="nl-NL" dirty="0" smtClean="0"/>
              <a:t>,+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94" name="object 46"/>
          <p:cNvSpPr txBox="1"/>
          <p:nvPr/>
        </p:nvSpPr>
        <p:spPr>
          <a:xfrm>
            <a:off x="6197003" y="508243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871028" y="422169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>
                <a:solidFill>
                  <a:srgbClr val="FF0000"/>
                </a:solidFill>
              </a:rPr>
              <a:t>, 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88693" y="3225534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</a:t>
            </a:r>
            <a:r>
              <a:rPr lang="nl-N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nl-NL" dirty="0" smtClean="0">
                <a:solidFill>
                  <a:srgbClr val="FF0000"/>
                </a:solidFill>
              </a:rPr>
              <a:t>, 0.5]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6" name="object 34"/>
          <p:cNvSpPr txBox="1"/>
          <p:nvPr/>
        </p:nvSpPr>
        <p:spPr>
          <a:xfrm>
            <a:off x="6581877" y="4701994"/>
            <a:ext cx="768985" cy="625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0550" algn="l"/>
              </a:tabLst>
            </a:pPr>
            <a:r>
              <a:rPr sz="1950" b="1" dirty="0" smtClean="0">
                <a:latin typeface="Arial"/>
                <a:cs typeface="Arial"/>
              </a:rPr>
              <a:t>X</a:t>
            </a:r>
            <a:r>
              <a:rPr lang="nl-NL" sz="1950" b="1" dirty="0" smtClean="0">
                <a:latin typeface="Arial"/>
                <a:cs typeface="Arial"/>
              </a:rPr>
              <a:t>    </a:t>
            </a:r>
            <a:endParaRPr lang="en-US"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550" algn="l"/>
              </a:tabLst>
            </a:pP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7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6" grpId="0"/>
      <p:bldP spid="77" grpId="0" animBg="1"/>
      <p:bldP spid="79" grpId="0" animBg="1"/>
      <p:bldP spid="80" grpId="0"/>
      <p:bldP spid="81" grpId="0" animBg="1"/>
      <p:bldP spid="83" grpId="0"/>
      <p:bldP spid="84" grpId="0" animBg="1"/>
      <p:bldP spid="86" grpId="0" animBg="1"/>
      <p:bldP spid="87" grpId="0" animBg="1"/>
      <p:bldP spid="88" grpId="0"/>
      <p:bldP spid="89" grpId="0" animBg="1"/>
      <p:bldP spid="90" grpId="0"/>
      <p:bldP spid="91" grpId="0" animBg="1"/>
      <p:bldP spid="93" grpId="0" animBg="1"/>
      <p:bldP spid="94" grpId="0"/>
      <p:bldP spid="92" grpId="0" animBg="1"/>
      <p:bldP spid="95" grpId="0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in </a:t>
            </a:r>
            <a:r>
              <a:rPr lang="en-US" dirty="0" err="1" smtClean="0"/>
              <a:t>expectimax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6000"/>
            <a:ext cx="7886700" cy="749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More pruning occurs if we can bound the leaf </a:t>
            </a:r>
            <a:r>
              <a:rPr lang="en-US" sz="2000" dirty="0" smtClean="0"/>
              <a:t>values</a:t>
            </a:r>
          </a:p>
          <a:p>
            <a:r>
              <a:rPr lang="nl-NL" sz="2000" dirty="0" smtClean="0"/>
              <a:t>For </a:t>
            </a:r>
            <a:r>
              <a:rPr lang="nl-NL" sz="2000" dirty="0" err="1" smtClean="0"/>
              <a:t>this</a:t>
            </a:r>
            <a:r>
              <a:rPr lang="nl-NL" sz="2000" dirty="0" smtClean="0"/>
              <a:t> </a:t>
            </a:r>
            <a:r>
              <a:rPr lang="nl-NL" sz="2000" dirty="0" err="1" smtClean="0"/>
              <a:t>example</a:t>
            </a:r>
            <a:r>
              <a:rPr lang="nl-NL" sz="2000" dirty="0" smtClean="0"/>
              <a:t> [-2,2]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29</a:t>
            </a:fld>
            <a:endParaRPr lang="en-US"/>
          </a:p>
        </p:txBody>
      </p:sp>
      <p:sp>
        <p:nvSpPr>
          <p:cNvPr id="9" name="object 4"/>
          <p:cNvSpPr txBox="1"/>
          <p:nvPr/>
        </p:nvSpPr>
        <p:spPr>
          <a:xfrm>
            <a:off x="4980965" y="3717120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6165311" y="3723192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6329552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6575361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4608957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854765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79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5722734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0" y="0"/>
                </a:moveTo>
                <a:lnTo>
                  <a:pt x="860298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4862448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860285" y="0"/>
                </a:moveTo>
                <a:lnTo>
                  <a:pt x="0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 txBox="1"/>
          <p:nvPr/>
        </p:nvSpPr>
        <p:spPr>
          <a:xfrm>
            <a:off x="1293977" y="3717120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2478323" y="3723192"/>
            <a:ext cx="31432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15" dirty="0">
                <a:latin typeface="Arial"/>
                <a:cs typeface="Arial"/>
              </a:rPr>
              <a:t>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2642565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245808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2888373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/>
          <p:nvPr/>
        </p:nvSpPr>
        <p:spPr>
          <a:xfrm>
            <a:off x="921981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245795" y="0"/>
                </a:moveTo>
                <a:lnTo>
                  <a:pt x="0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/>
          <p:nvPr/>
        </p:nvSpPr>
        <p:spPr>
          <a:xfrm>
            <a:off x="1167777" y="4570971"/>
            <a:ext cx="246379" cy="610870"/>
          </a:xfrm>
          <a:custGeom>
            <a:avLst/>
            <a:gdLst/>
            <a:ahLst/>
            <a:cxnLst/>
            <a:rect l="l" t="t" r="r" b="b"/>
            <a:pathLst>
              <a:path w="246380" h="610870">
                <a:moveTo>
                  <a:pt x="0" y="0"/>
                </a:moveTo>
                <a:lnTo>
                  <a:pt x="245795" y="610654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2035746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0" y="0"/>
                </a:moveTo>
                <a:lnTo>
                  <a:pt x="860298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/>
          <p:nvPr/>
        </p:nvSpPr>
        <p:spPr>
          <a:xfrm>
            <a:off x="1175461" y="3583927"/>
            <a:ext cx="860425" cy="737870"/>
          </a:xfrm>
          <a:custGeom>
            <a:avLst/>
            <a:gdLst/>
            <a:ahLst/>
            <a:cxnLst/>
            <a:rect l="l" t="t" r="r" b="b"/>
            <a:pathLst>
              <a:path w="860425" h="737870">
                <a:moveTo>
                  <a:pt x="860285" y="0"/>
                </a:moveTo>
                <a:lnTo>
                  <a:pt x="0" y="737400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0"/>
          <p:cNvSpPr/>
          <p:nvPr/>
        </p:nvSpPr>
        <p:spPr>
          <a:xfrm>
            <a:off x="2035759" y="2477833"/>
            <a:ext cx="1844039" cy="860425"/>
          </a:xfrm>
          <a:custGeom>
            <a:avLst/>
            <a:gdLst/>
            <a:ahLst/>
            <a:cxnLst/>
            <a:rect l="l" t="t" r="r" b="b"/>
            <a:pathLst>
              <a:path w="1844039" h="860425">
                <a:moveTo>
                  <a:pt x="1843493" y="0"/>
                </a:moveTo>
                <a:lnTo>
                  <a:pt x="0" y="860298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1"/>
          <p:cNvSpPr/>
          <p:nvPr/>
        </p:nvSpPr>
        <p:spPr>
          <a:xfrm>
            <a:off x="3879253" y="2477833"/>
            <a:ext cx="1844039" cy="860425"/>
          </a:xfrm>
          <a:custGeom>
            <a:avLst/>
            <a:gdLst/>
            <a:ahLst/>
            <a:cxnLst/>
            <a:rect l="l" t="t" r="r" b="b"/>
            <a:pathLst>
              <a:path w="1844039" h="860425">
                <a:moveTo>
                  <a:pt x="0" y="0"/>
                </a:moveTo>
                <a:lnTo>
                  <a:pt x="1843481" y="860298"/>
                </a:lnTo>
              </a:path>
            </a:pathLst>
          </a:custGeom>
          <a:ln w="14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Diamond 56"/>
          <p:cNvSpPr/>
          <p:nvPr/>
        </p:nvSpPr>
        <p:spPr>
          <a:xfrm>
            <a:off x="1863468" y="3279218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iamond 57"/>
          <p:cNvSpPr/>
          <p:nvPr/>
        </p:nvSpPr>
        <p:spPr>
          <a:xfrm>
            <a:off x="5501999" y="3265858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flipH="1">
            <a:off x="3738005" y="2189330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bject 32"/>
          <p:cNvSpPr/>
          <p:nvPr/>
        </p:nvSpPr>
        <p:spPr>
          <a:xfrm>
            <a:off x="987783" y="4287873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2"/>
          <p:cNvSpPr/>
          <p:nvPr/>
        </p:nvSpPr>
        <p:spPr>
          <a:xfrm>
            <a:off x="2728169" y="4290859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2"/>
          <p:cNvSpPr/>
          <p:nvPr/>
        </p:nvSpPr>
        <p:spPr>
          <a:xfrm>
            <a:off x="6381693" y="4311864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TextBox 67"/>
          <p:cNvSpPr txBox="1"/>
          <p:nvPr/>
        </p:nvSpPr>
        <p:spPr>
          <a:xfrm>
            <a:off x="2325140" y="322178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[-2,2]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440862" y="4221691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NL" dirty="0"/>
              <a:t>2</a:t>
            </a:r>
            <a:r>
              <a:rPr lang="nl-NL" dirty="0" smtClean="0"/>
              <a:t>,2]</a:t>
            </a:r>
            <a:endParaRPr lang="en-US" dirty="0"/>
          </a:p>
        </p:txBody>
      </p:sp>
      <p:sp>
        <p:nvSpPr>
          <p:cNvPr id="70" name="object 2"/>
          <p:cNvSpPr txBox="1"/>
          <p:nvPr/>
        </p:nvSpPr>
        <p:spPr>
          <a:xfrm>
            <a:off x="825632" y="517058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2" name="object 48"/>
          <p:cNvSpPr txBox="1"/>
          <p:nvPr/>
        </p:nvSpPr>
        <p:spPr>
          <a:xfrm>
            <a:off x="1419285" y="515987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32163" y="4269557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</a:t>
            </a:r>
            <a:r>
              <a:rPr lang="nl-NL" dirty="0">
                <a:solidFill>
                  <a:srgbClr val="FF0000"/>
                </a:solidFill>
              </a:rPr>
              <a:t>2</a:t>
            </a:r>
            <a:r>
              <a:rPr lang="nl-NL" dirty="0" smtClean="0">
                <a:solidFill>
                  <a:srgbClr val="FF0000"/>
                </a:solidFill>
              </a:rPr>
              <a:t>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157270" y="4201639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nl-NL" dirty="0" smtClean="0"/>
              <a:t>,+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 smtClean="0"/>
              <a:t>]</a:t>
            </a:r>
            <a:endParaRPr lang="en-US" dirty="0"/>
          </a:p>
        </p:txBody>
      </p:sp>
      <p:sp>
        <p:nvSpPr>
          <p:cNvPr id="76" name="object 48"/>
          <p:cNvSpPr txBox="1"/>
          <p:nvPr/>
        </p:nvSpPr>
        <p:spPr>
          <a:xfrm>
            <a:off x="2588469" y="5212720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15877" y="3206117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[0, 2]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object 48"/>
          <p:cNvSpPr txBox="1"/>
          <p:nvPr/>
        </p:nvSpPr>
        <p:spPr>
          <a:xfrm>
            <a:off x="3120861" y="5190319"/>
            <a:ext cx="1397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nl-NL" sz="1600" b="1" spc="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61144" y="4217303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[1, 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object 27"/>
          <p:cNvSpPr txBox="1"/>
          <p:nvPr/>
        </p:nvSpPr>
        <p:spPr>
          <a:xfrm>
            <a:off x="2976113" y="2196007"/>
            <a:ext cx="617927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nl-NL" sz="1600" b="1" spc="15" dirty="0" smtClean="0">
                <a:latin typeface="Arial"/>
                <a:cs typeface="Arial"/>
              </a:rPr>
              <a:t>≥1</a:t>
            </a:r>
            <a:r>
              <a:rPr sz="1600" b="1" spc="15" dirty="0" smtClean="0">
                <a:latin typeface="Arial"/>
                <a:cs typeface="Arial"/>
              </a:rPr>
              <a:t>.5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08555" y="3239325"/>
            <a:ext cx="1308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[1.5, 1.5]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94428" y="3240227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NL" dirty="0" smtClean="0"/>
              <a:t>2,+2]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043954" y="4212918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NL" dirty="0"/>
              <a:t>2</a:t>
            </a:r>
            <a:r>
              <a:rPr lang="nl-NL" dirty="0" smtClean="0"/>
              <a:t>,2]</a:t>
            </a:r>
            <a:endParaRPr lang="en-US" dirty="0"/>
          </a:p>
        </p:txBody>
      </p:sp>
      <p:sp>
        <p:nvSpPr>
          <p:cNvPr id="88" name="object 49"/>
          <p:cNvSpPr txBox="1"/>
          <p:nvPr/>
        </p:nvSpPr>
        <p:spPr>
          <a:xfrm>
            <a:off x="4526485" y="5157087"/>
            <a:ext cx="1397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30989" y="4266719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[-2, 0]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771317" y="4193647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/>
              <a:t>[</a:t>
            </a:r>
            <a:r>
              <a:rPr lang="nl-N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NL" dirty="0"/>
              <a:t>2</a:t>
            </a:r>
            <a:r>
              <a:rPr lang="nl-NL" dirty="0" smtClean="0"/>
              <a:t>,2]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45246" y="3256640"/>
            <a:ext cx="1036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[-2, 1]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6" name="object 34"/>
          <p:cNvSpPr txBox="1"/>
          <p:nvPr/>
        </p:nvSpPr>
        <p:spPr>
          <a:xfrm>
            <a:off x="4895896" y="4738436"/>
            <a:ext cx="768985" cy="6335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0550" algn="l"/>
              </a:tabLst>
            </a:pPr>
            <a:r>
              <a:rPr sz="1950" b="1" dirty="0" smtClean="0">
                <a:latin typeface="Arial"/>
                <a:cs typeface="Arial"/>
              </a:rPr>
              <a:t>X</a:t>
            </a:r>
            <a:r>
              <a:rPr lang="nl-NL" sz="1950" b="1" dirty="0" smtClean="0">
                <a:latin typeface="Arial"/>
                <a:cs typeface="Arial"/>
              </a:rPr>
              <a:t>    </a:t>
            </a:r>
            <a:endParaRPr lang="en-US"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550" algn="l"/>
              </a:tabLst>
            </a:pPr>
            <a:endParaRPr sz="1950" dirty="0">
              <a:latin typeface="Arial"/>
              <a:cs typeface="Arial"/>
            </a:endParaRPr>
          </a:p>
        </p:txBody>
      </p:sp>
      <p:sp>
        <p:nvSpPr>
          <p:cNvPr id="66" name="object 32"/>
          <p:cNvSpPr/>
          <p:nvPr/>
        </p:nvSpPr>
        <p:spPr>
          <a:xfrm>
            <a:off x="4679219" y="4301233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4"/>
          <p:cNvSpPr txBox="1"/>
          <p:nvPr/>
        </p:nvSpPr>
        <p:spPr>
          <a:xfrm>
            <a:off x="5911031" y="3665918"/>
            <a:ext cx="768985" cy="6335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0550" algn="l"/>
              </a:tabLst>
            </a:pPr>
            <a:r>
              <a:rPr sz="1950" b="1" dirty="0" smtClean="0">
                <a:latin typeface="Arial"/>
                <a:cs typeface="Arial"/>
              </a:rPr>
              <a:t>X</a:t>
            </a:r>
            <a:r>
              <a:rPr lang="nl-NL" sz="1950" b="1" dirty="0" smtClean="0">
                <a:latin typeface="Arial"/>
                <a:cs typeface="Arial"/>
              </a:rPr>
              <a:t>    </a:t>
            </a:r>
            <a:endParaRPr lang="en-US"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550" algn="l"/>
              </a:tabLst>
            </a:pP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0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2" grpId="0"/>
      <p:bldP spid="73" grpId="0" animBg="1"/>
      <p:bldP spid="74" grpId="0" animBg="1"/>
      <p:bldP spid="76" grpId="0"/>
      <p:bldP spid="79" grpId="0" animBg="1"/>
      <p:bldP spid="80" grpId="0"/>
      <p:bldP spid="81" grpId="0" animBg="1"/>
      <p:bldP spid="83" grpId="0"/>
      <p:bldP spid="84" grpId="0" animBg="1"/>
      <p:bldP spid="86" grpId="0" animBg="1"/>
      <p:bldP spid="87" grpId="0" animBg="1"/>
      <p:bldP spid="88" grpId="0"/>
      <p:bldP spid="89" grpId="0" animBg="1"/>
      <p:bldP spid="93" grpId="0" animBg="1"/>
      <p:bldP spid="95" grpId="0" animBg="1"/>
      <p:bldP spid="96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vs. search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“Unpredictable” </a:t>
            </a:r>
            <a:r>
              <a:rPr lang="en-US" dirty="0"/>
              <a:t>opponent ⇒</a:t>
            </a:r>
            <a:r>
              <a:rPr lang="en-US" dirty="0" smtClean="0"/>
              <a:t> </a:t>
            </a:r>
            <a:r>
              <a:rPr lang="en-US" dirty="0"/>
              <a:t>solution is a </a:t>
            </a:r>
            <a:r>
              <a:rPr lang="en-US" dirty="0" smtClean="0"/>
              <a:t>strategy specifying </a:t>
            </a:r>
            <a:r>
              <a:rPr lang="en-US" dirty="0"/>
              <a:t>a move for every possible opponent reply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Time </a:t>
            </a:r>
            <a:r>
              <a:rPr lang="en-US" dirty="0"/>
              <a:t>limits ⇒</a:t>
            </a:r>
            <a:r>
              <a:rPr lang="en-US" dirty="0" smtClean="0"/>
              <a:t> </a:t>
            </a:r>
            <a:r>
              <a:rPr lang="en-US" dirty="0"/>
              <a:t>unlikely to </a:t>
            </a:r>
            <a:r>
              <a:rPr lang="en-US" dirty="0" smtClean="0"/>
              <a:t>find </a:t>
            </a:r>
            <a:r>
              <a:rPr lang="en-US" dirty="0"/>
              <a:t>goal, must approximate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 </a:t>
            </a:r>
            <a:r>
              <a:rPr lang="en-US" dirty="0"/>
              <a:t>of attack: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Computer </a:t>
            </a:r>
            <a:r>
              <a:rPr lang="en-US" dirty="0"/>
              <a:t>considers possible lines of play (Babbage, 1846)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Algorithm </a:t>
            </a:r>
            <a:r>
              <a:rPr lang="en-US" dirty="0"/>
              <a:t>for perfect play (</a:t>
            </a:r>
            <a:r>
              <a:rPr lang="en-US" dirty="0" err="1"/>
              <a:t>Zermelo</a:t>
            </a:r>
            <a:r>
              <a:rPr lang="en-US" dirty="0"/>
              <a:t>, 1912; Von Neumann, 1944)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Finite </a:t>
            </a:r>
            <a:r>
              <a:rPr lang="en-US" dirty="0"/>
              <a:t>horizon, approximate evaluation (</a:t>
            </a:r>
            <a:r>
              <a:rPr lang="en-US" dirty="0" err="1"/>
              <a:t>Zuse</a:t>
            </a:r>
            <a:r>
              <a:rPr lang="en-US" dirty="0"/>
              <a:t>, 1945; Wiener, </a:t>
            </a:r>
            <a:r>
              <a:rPr lang="en-US" dirty="0" smtClean="0"/>
              <a:t>1948; Shannon</a:t>
            </a:r>
            <a:r>
              <a:rPr lang="en-US" dirty="0"/>
              <a:t>, 1950)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First </a:t>
            </a:r>
            <a:r>
              <a:rPr lang="en-US" dirty="0"/>
              <a:t>chess program </a:t>
            </a:r>
            <a:r>
              <a:rPr lang="en-US" dirty="0" smtClean="0"/>
              <a:t>(</a:t>
            </a:r>
            <a:r>
              <a:rPr lang="en-US" i="1" dirty="0" smtClean="0"/>
              <a:t>on paper</a:t>
            </a:r>
            <a:r>
              <a:rPr lang="en-US" dirty="0" smtClean="0"/>
              <a:t>) (Turing</a:t>
            </a:r>
            <a:r>
              <a:rPr lang="en-US" dirty="0"/>
              <a:t>, 1951)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Machine </a:t>
            </a:r>
            <a:r>
              <a:rPr lang="en-US" dirty="0"/>
              <a:t>learning to improve evaluation accuracy (Samuel, </a:t>
            </a:r>
            <a:r>
              <a:rPr lang="en-US" dirty="0" smtClean="0"/>
              <a:t>1952-57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Pruning </a:t>
            </a:r>
            <a:r>
              <a:rPr lang="en-US" dirty="0"/>
              <a:t>to allow deeper search (McCarthy, 1956)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of chance </a:t>
            </a:r>
            <a:r>
              <a:rPr lang="en-US" dirty="0"/>
              <a:t>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16000"/>
                <a:ext cx="7886700" cy="504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Dice rolls increase </a:t>
                </a:r>
                <a:r>
                  <a:rPr lang="en-US" sz="2000" i="1" dirty="0" smtClean="0"/>
                  <a:t>b</a:t>
                </a:r>
                <a:r>
                  <a:rPr lang="en-US" sz="2000" dirty="0" smtClean="0"/>
                  <a:t>: 21 possible rolls with 2 dice</a:t>
                </a:r>
              </a:p>
              <a:p>
                <a:endParaRPr lang="en-US" sz="20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000" b="1" dirty="0" smtClean="0"/>
                  <a:t>Backgammon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≈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20 legal moves (can be </a:t>
                </a:r>
                <a:r>
                  <a:rPr lang="en-US" sz="2000" dirty="0" smtClean="0"/>
                  <a:t>up to 4000)</a:t>
                </a:r>
                <a:endParaRPr lang="en-US" sz="2000" dirty="0"/>
              </a:p>
              <a:p>
                <a:pPr marL="360000" indent="0">
                  <a:buNone/>
                </a:pPr>
                <a:r>
                  <a:rPr lang="en-US" sz="2000" dirty="0"/>
                  <a:t>depth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 = 20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21 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1.2 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As </a:t>
                </a:r>
                <a:r>
                  <a:rPr lang="en-US" sz="2000" dirty="0"/>
                  <a:t>depth increases, probability of reaching </a:t>
                </a:r>
                <a:r>
                  <a:rPr lang="en-US" sz="2000" dirty="0" smtClean="0"/>
                  <a:t>a given </a:t>
                </a:r>
                <a:r>
                  <a:rPr lang="en-US" sz="2000" dirty="0"/>
                  <a:t>node shrinks</a:t>
                </a:r>
              </a:p>
              <a:p>
                <a:pPr marL="702900" indent="-342900"/>
                <a:r>
                  <a:rPr lang="en-US" sz="2000" dirty="0"/>
                  <a:t>⇒ </a:t>
                </a:r>
                <a:r>
                  <a:rPr lang="en-US" sz="2000" dirty="0" smtClean="0"/>
                  <a:t>value </a:t>
                </a:r>
                <a:r>
                  <a:rPr lang="en-US" sz="2000" dirty="0"/>
                  <a:t>of </a:t>
                </a:r>
                <a:r>
                  <a:rPr lang="en-US" sz="2000" dirty="0" err="1"/>
                  <a:t>lookahead</a:t>
                </a:r>
                <a:r>
                  <a:rPr lang="en-US" sz="2000" dirty="0"/>
                  <a:t> is diminished</a:t>
                </a:r>
              </a:p>
              <a:p>
                <a:endParaRPr lang="en-US" sz="2000" dirty="0" smtClean="0"/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dirty="0" smtClean="0"/>
                  <a:t>runing is </a:t>
                </a:r>
                <a:r>
                  <a:rPr lang="en-US" sz="2000" dirty="0"/>
                  <a:t>much less </a:t>
                </a:r>
                <a:r>
                  <a:rPr lang="en-US" sz="2000" dirty="0" smtClean="0"/>
                  <a:t>effective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TDG</a:t>
                </a:r>
                <a:r>
                  <a:rPr lang="en-US" sz="1600" dirty="0" smtClean="0"/>
                  <a:t>AMMON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uses depth-2 search + very good </a:t>
                </a:r>
                <a:r>
                  <a:rPr lang="en-US" sz="2000" dirty="0" smtClean="0"/>
                  <a:t>E</a:t>
                </a:r>
                <a:r>
                  <a:rPr lang="en-US" sz="1600" dirty="0" smtClean="0"/>
                  <a:t>VAL</a:t>
                </a:r>
                <a:r>
                  <a:rPr lang="en-US" sz="2000" dirty="0" smtClean="0"/>
                  <a:t> (Neural Net)</a:t>
                </a:r>
              </a:p>
              <a:p>
                <a:pPr marL="36000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≈ </a:t>
                </a:r>
                <a:r>
                  <a:rPr lang="en-US" sz="2000" dirty="0" smtClean="0"/>
                  <a:t>world-champion level (1995)</a:t>
                </a:r>
              </a:p>
              <a:p>
                <a:pPr marL="702900" indent="-342900"/>
                <a:endParaRPr lang="en-US" sz="2000" dirty="0" smtClean="0"/>
              </a:p>
              <a:p>
                <a:pPr marL="702900" indent="-342900"/>
                <a:endParaRPr lang="en-US" sz="2000" dirty="0" smtClean="0"/>
              </a:p>
              <a:p>
                <a:pPr marL="702900" indent="-342900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16000"/>
                <a:ext cx="7886700" cy="5040000"/>
              </a:xfrm>
              <a:blipFill>
                <a:blip r:embed="rId2"/>
                <a:stretch>
                  <a:fillRect l="-696" t="-1088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Digression: Exact values DO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952898"/>
            <a:ext cx="7886700" cy="1053473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Behaviour</a:t>
            </a:r>
            <a:r>
              <a:rPr lang="en-US" dirty="0"/>
              <a:t> is preserved only by </a:t>
            </a:r>
            <a:r>
              <a:rPr lang="en-US" b="1" dirty="0">
                <a:solidFill>
                  <a:srgbClr val="C00000"/>
                </a:solidFill>
              </a:rPr>
              <a:t>positive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linear</a:t>
            </a:r>
            <a:r>
              <a:rPr lang="en-US" dirty="0"/>
              <a:t> transformation of </a:t>
            </a:r>
            <a:r>
              <a:rPr lang="en-US" dirty="0" smtClean="0"/>
              <a:t>E</a:t>
            </a:r>
            <a:r>
              <a:rPr lang="en-US" sz="2100" dirty="0" smtClean="0"/>
              <a:t>VAL</a:t>
            </a:r>
          </a:p>
          <a:p>
            <a:endParaRPr lang="en-US" sz="2100" dirty="0"/>
          </a:p>
          <a:p>
            <a:r>
              <a:rPr lang="en-US" dirty="0"/>
              <a:t>Hence </a:t>
            </a:r>
            <a:r>
              <a:rPr lang="en-US" dirty="0" smtClean="0"/>
              <a:t>E</a:t>
            </a:r>
            <a:r>
              <a:rPr lang="en-US" sz="2200" dirty="0" smtClean="0"/>
              <a:t>VAL</a:t>
            </a:r>
            <a:r>
              <a:rPr lang="en-US" dirty="0" smtClean="0"/>
              <a:t> </a:t>
            </a:r>
            <a:r>
              <a:rPr lang="en-US" dirty="0"/>
              <a:t>should be proportional to the expected </a:t>
            </a:r>
            <a:r>
              <a:rPr lang="en-US" dirty="0" smtClean="0"/>
              <a:t>payoff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31</a:t>
            </a:fld>
            <a:endParaRPr lang="en-US"/>
          </a:p>
        </p:txBody>
      </p:sp>
      <p:sp>
        <p:nvSpPr>
          <p:cNvPr id="7" name="object 3"/>
          <p:cNvSpPr txBox="1"/>
          <p:nvPr/>
        </p:nvSpPr>
        <p:spPr>
          <a:xfrm>
            <a:off x="535369" y="2342579"/>
            <a:ext cx="75427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nl-NL" sz="1400" dirty="0" smtClean="0">
                <a:latin typeface="Times New Roman"/>
                <a:cs typeface="Times New Roman"/>
              </a:rPr>
              <a:t>CHANCE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535370" y="3362158"/>
            <a:ext cx="38100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latin typeface="Times New Roman"/>
                <a:cs typeface="Times New Roman"/>
              </a:rPr>
              <a:t>MIN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35370" y="1269662"/>
            <a:ext cx="45212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" dirty="0">
                <a:latin typeface="Times New Roman"/>
                <a:cs typeface="Times New Roman"/>
              </a:rPr>
              <a:t>MAX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1503958" y="3315413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2354180" y="3324331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3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3262502" y="3315413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4093385" y="3315413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4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1771892" y="2737104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.9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2548045" y="2737104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522041" y="2737104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.9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3"/>
          <p:cNvSpPr txBox="1"/>
          <p:nvPr/>
        </p:nvSpPr>
        <p:spPr>
          <a:xfrm>
            <a:off x="4252538" y="2737104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4"/>
          <p:cNvSpPr txBox="1"/>
          <p:nvPr/>
        </p:nvSpPr>
        <p:spPr>
          <a:xfrm>
            <a:off x="1787117" y="2234888"/>
            <a:ext cx="3219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2.1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4191666" y="2234888"/>
            <a:ext cx="3219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1.3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5178687" y="3315413"/>
            <a:ext cx="26289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20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6026277" y="3315413"/>
            <a:ext cx="26289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30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7065854" y="3315413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7673215" y="3336455"/>
            <a:ext cx="3810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400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5576581" y="2737106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.9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6352735" y="2737106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.1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2"/>
          <p:cNvSpPr txBox="1"/>
          <p:nvPr/>
        </p:nvSpPr>
        <p:spPr>
          <a:xfrm>
            <a:off x="7326730" y="2737106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.9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3"/>
          <p:cNvSpPr txBox="1"/>
          <p:nvPr/>
        </p:nvSpPr>
        <p:spPr>
          <a:xfrm>
            <a:off x="8057227" y="2737106"/>
            <a:ext cx="20320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.1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4"/>
          <p:cNvSpPr txBox="1"/>
          <p:nvPr/>
        </p:nvSpPr>
        <p:spPr>
          <a:xfrm>
            <a:off x="5682996" y="2234890"/>
            <a:ext cx="26289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21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7996355" y="2234890"/>
            <a:ext cx="44069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0" dirty="0">
                <a:latin typeface="Arial"/>
                <a:cs typeface="Arial"/>
              </a:rPr>
              <a:t>40.9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6082121" y="2592539"/>
            <a:ext cx="384175" cy="796290"/>
          </a:xfrm>
          <a:custGeom>
            <a:avLst/>
            <a:gdLst/>
            <a:ahLst/>
            <a:cxnLst/>
            <a:rect l="l" t="t" r="r" b="b"/>
            <a:pathLst>
              <a:path w="384175" h="796289">
                <a:moveTo>
                  <a:pt x="0" y="0"/>
                </a:moveTo>
                <a:lnTo>
                  <a:pt x="383755" y="795985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/>
          <p:cNvSpPr/>
          <p:nvPr/>
        </p:nvSpPr>
        <p:spPr>
          <a:xfrm>
            <a:off x="5614786" y="2592539"/>
            <a:ext cx="482600" cy="796290"/>
          </a:xfrm>
          <a:custGeom>
            <a:avLst/>
            <a:gdLst/>
            <a:ahLst/>
            <a:cxnLst/>
            <a:rect l="l" t="t" r="r" b="b"/>
            <a:pathLst>
              <a:path w="482600" h="796289">
                <a:moveTo>
                  <a:pt x="482536" y="0"/>
                </a:moveTo>
                <a:lnTo>
                  <a:pt x="0" y="795985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/>
          <p:cNvSpPr/>
          <p:nvPr/>
        </p:nvSpPr>
        <p:spPr>
          <a:xfrm>
            <a:off x="7385344" y="2602039"/>
            <a:ext cx="376555" cy="809625"/>
          </a:xfrm>
          <a:custGeom>
            <a:avLst/>
            <a:gdLst/>
            <a:ahLst/>
            <a:cxnLst/>
            <a:rect l="l" t="t" r="r" b="b"/>
            <a:pathLst>
              <a:path w="376554" h="809625">
                <a:moveTo>
                  <a:pt x="376135" y="0"/>
                </a:moveTo>
                <a:lnTo>
                  <a:pt x="0" y="809282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/>
          <p:cNvSpPr/>
          <p:nvPr/>
        </p:nvSpPr>
        <p:spPr>
          <a:xfrm>
            <a:off x="7738683" y="2596336"/>
            <a:ext cx="505459" cy="811530"/>
          </a:xfrm>
          <a:custGeom>
            <a:avLst/>
            <a:gdLst/>
            <a:ahLst/>
            <a:cxnLst/>
            <a:rect l="l" t="t" r="r" b="b"/>
            <a:pathLst>
              <a:path w="505459" h="811529">
                <a:moveTo>
                  <a:pt x="0" y="0"/>
                </a:moveTo>
                <a:lnTo>
                  <a:pt x="505333" y="81118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/>
          <p:cNvSpPr/>
          <p:nvPr/>
        </p:nvSpPr>
        <p:spPr>
          <a:xfrm>
            <a:off x="3578278" y="2588742"/>
            <a:ext cx="391795" cy="815340"/>
          </a:xfrm>
          <a:custGeom>
            <a:avLst/>
            <a:gdLst/>
            <a:ahLst/>
            <a:cxnLst/>
            <a:rect l="l" t="t" r="r" b="b"/>
            <a:pathLst>
              <a:path w="391795" h="815339">
                <a:moveTo>
                  <a:pt x="391337" y="0"/>
                </a:moveTo>
                <a:lnTo>
                  <a:pt x="0" y="814984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/>
          <p:cNvSpPr/>
          <p:nvPr/>
        </p:nvSpPr>
        <p:spPr>
          <a:xfrm>
            <a:off x="3935427" y="2594444"/>
            <a:ext cx="494030" cy="802005"/>
          </a:xfrm>
          <a:custGeom>
            <a:avLst/>
            <a:gdLst/>
            <a:ahLst/>
            <a:cxnLst/>
            <a:rect l="l" t="t" r="r" b="b"/>
            <a:pathLst>
              <a:path w="494029" h="802004">
                <a:moveTo>
                  <a:pt x="0" y="0"/>
                </a:moveTo>
                <a:lnTo>
                  <a:pt x="493928" y="80168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/>
          <p:cNvSpPr/>
          <p:nvPr/>
        </p:nvSpPr>
        <p:spPr>
          <a:xfrm>
            <a:off x="1800125" y="2577350"/>
            <a:ext cx="501650" cy="792480"/>
          </a:xfrm>
          <a:custGeom>
            <a:avLst/>
            <a:gdLst/>
            <a:ahLst/>
            <a:cxnLst/>
            <a:rect l="l" t="t" r="r" b="b"/>
            <a:pathLst>
              <a:path w="501650" h="792479">
                <a:moveTo>
                  <a:pt x="501523" y="0"/>
                </a:moveTo>
                <a:lnTo>
                  <a:pt x="0" y="79218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/>
          <p:cNvSpPr/>
          <p:nvPr/>
        </p:nvSpPr>
        <p:spPr>
          <a:xfrm>
            <a:off x="2263650" y="2569742"/>
            <a:ext cx="380365" cy="800100"/>
          </a:xfrm>
          <a:custGeom>
            <a:avLst/>
            <a:gdLst/>
            <a:ahLst/>
            <a:cxnLst/>
            <a:rect l="l" t="t" r="r" b="b"/>
            <a:pathLst>
              <a:path w="380364" h="800100">
                <a:moveTo>
                  <a:pt x="0" y="0"/>
                </a:moveTo>
                <a:lnTo>
                  <a:pt x="379945" y="799795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/>
          <p:cNvSpPr/>
          <p:nvPr/>
        </p:nvSpPr>
        <p:spPr>
          <a:xfrm>
            <a:off x="3116645" y="1526806"/>
            <a:ext cx="840105" cy="834390"/>
          </a:xfrm>
          <a:custGeom>
            <a:avLst/>
            <a:gdLst/>
            <a:ahLst/>
            <a:cxnLst/>
            <a:rect l="l" t="t" r="r" b="b"/>
            <a:pathLst>
              <a:path w="840104" h="834389">
                <a:moveTo>
                  <a:pt x="0" y="0"/>
                </a:moveTo>
                <a:lnTo>
                  <a:pt x="839685" y="833983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/>
          <p:cNvSpPr/>
          <p:nvPr/>
        </p:nvSpPr>
        <p:spPr>
          <a:xfrm>
            <a:off x="6084013" y="1526793"/>
            <a:ext cx="838200" cy="821055"/>
          </a:xfrm>
          <a:custGeom>
            <a:avLst/>
            <a:gdLst/>
            <a:ahLst/>
            <a:cxnLst/>
            <a:rect l="l" t="t" r="r" b="b"/>
            <a:pathLst>
              <a:path w="838200" h="821055">
                <a:moveTo>
                  <a:pt x="837793" y="0"/>
                </a:moveTo>
                <a:lnTo>
                  <a:pt x="0" y="820686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/>
          <p:cNvSpPr/>
          <p:nvPr/>
        </p:nvSpPr>
        <p:spPr>
          <a:xfrm>
            <a:off x="6921794" y="1526793"/>
            <a:ext cx="821055" cy="792480"/>
          </a:xfrm>
          <a:custGeom>
            <a:avLst/>
            <a:gdLst/>
            <a:ahLst/>
            <a:cxnLst/>
            <a:rect l="l" t="t" r="r" b="b"/>
            <a:pathLst>
              <a:path w="821054" h="792480">
                <a:moveTo>
                  <a:pt x="0" y="0"/>
                </a:moveTo>
                <a:lnTo>
                  <a:pt x="820686" y="79218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/>
          <p:cNvSpPr/>
          <p:nvPr/>
        </p:nvSpPr>
        <p:spPr>
          <a:xfrm>
            <a:off x="7583514" y="2163190"/>
            <a:ext cx="184150" cy="179705"/>
          </a:xfrm>
          <a:custGeom>
            <a:avLst/>
            <a:gdLst/>
            <a:ahLst/>
            <a:cxnLst/>
            <a:rect l="l" t="t" r="r" b="b"/>
            <a:pathLst>
              <a:path w="184150" h="179705">
                <a:moveTo>
                  <a:pt x="0" y="68465"/>
                </a:moveTo>
                <a:lnTo>
                  <a:pt x="183667" y="179628"/>
                </a:lnTo>
                <a:lnTo>
                  <a:pt x="66090" y="0"/>
                </a:lnTo>
                <a:lnTo>
                  <a:pt x="0" y="68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/>
          <p:cNvSpPr/>
          <p:nvPr/>
        </p:nvSpPr>
        <p:spPr>
          <a:xfrm>
            <a:off x="7595618" y="2175344"/>
            <a:ext cx="147320" cy="144145"/>
          </a:xfrm>
          <a:custGeom>
            <a:avLst/>
            <a:gdLst/>
            <a:ahLst/>
            <a:cxnLst/>
            <a:rect l="l" t="t" r="r" b="b"/>
            <a:pathLst>
              <a:path w="147320" h="144144">
                <a:moveTo>
                  <a:pt x="52844" y="0"/>
                </a:moveTo>
                <a:lnTo>
                  <a:pt x="146862" y="143637"/>
                </a:lnTo>
                <a:lnTo>
                  <a:pt x="0" y="5473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9"/>
          <p:cNvSpPr/>
          <p:nvPr/>
        </p:nvSpPr>
        <p:spPr>
          <a:xfrm>
            <a:off x="2299769" y="1526793"/>
            <a:ext cx="817244" cy="777240"/>
          </a:xfrm>
          <a:custGeom>
            <a:avLst/>
            <a:gdLst/>
            <a:ahLst/>
            <a:cxnLst/>
            <a:rect l="l" t="t" r="r" b="b"/>
            <a:pathLst>
              <a:path w="817245" h="777239">
                <a:moveTo>
                  <a:pt x="816876" y="0"/>
                </a:moveTo>
                <a:lnTo>
                  <a:pt x="0" y="776986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0"/>
          <p:cNvSpPr/>
          <p:nvPr/>
        </p:nvSpPr>
        <p:spPr>
          <a:xfrm>
            <a:off x="2274889" y="2148687"/>
            <a:ext cx="184785" cy="179070"/>
          </a:xfrm>
          <a:custGeom>
            <a:avLst/>
            <a:gdLst/>
            <a:ahLst/>
            <a:cxnLst/>
            <a:rect l="l" t="t" r="r" b="b"/>
            <a:pathLst>
              <a:path w="184785" h="179069">
                <a:moveTo>
                  <a:pt x="0" y="178765"/>
                </a:moveTo>
                <a:lnTo>
                  <a:pt x="184480" y="68948"/>
                </a:lnTo>
                <a:lnTo>
                  <a:pt x="118897" y="0"/>
                </a:lnTo>
                <a:lnTo>
                  <a:pt x="0" y="178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1"/>
          <p:cNvSpPr/>
          <p:nvPr/>
        </p:nvSpPr>
        <p:spPr>
          <a:xfrm>
            <a:off x="2299769" y="2160840"/>
            <a:ext cx="147955" cy="143510"/>
          </a:xfrm>
          <a:custGeom>
            <a:avLst/>
            <a:gdLst/>
            <a:ahLst/>
            <a:cxnLst/>
            <a:rect l="l" t="t" r="r" b="b"/>
            <a:pathLst>
              <a:path w="147955" h="143510">
                <a:moveTo>
                  <a:pt x="147510" y="55143"/>
                </a:moveTo>
                <a:lnTo>
                  <a:pt x="0" y="142938"/>
                </a:lnTo>
                <a:lnTo>
                  <a:pt x="95072" y="0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6"/>
          <p:cNvSpPr/>
          <p:nvPr/>
        </p:nvSpPr>
        <p:spPr>
          <a:xfrm>
            <a:off x="8001739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02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7"/>
          <p:cNvSpPr/>
          <p:nvPr/>
        </p:nvSpPr>
        <p:spPr>
          <a:xfrm>
            <a:off x="8224331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11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0"/>
          <p:cNvSpPr/>
          <p:nvPr/>
        </p:nvSpPr>
        <p:spPr>
          <a:xfrm>
            <a:off x="7164694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02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1"/>
          <p:cNvSpPr/>
          <p:nvPr/>
        </p:nvSpPr>
        <p:spPr>
          <a:xfrm>
            <a:off x="7387287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15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4"/>
          <p:cNvSpPr/>
          <p:nvPr/>
        </p:nvSpPr>
        <p:spPr>
          <a:xfrm>
            <a:off x="6231282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15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5"/>
          <p:cNvSpPr/>
          <p:nvPr/>
        </p:nvSpPr>
        <p:spPr>
          <a:xfrm>
            <a:off x="6453888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02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8"/>
          <p:cNvSpPr/>
          <p:nvPr/>
        </p:nvSpPr>
        <p:spPr>
          <a:xfrm>
            <a:off x="5394251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15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9"/>
          <p:cNvSpPr/>
          <p:nvPr/>
        </p:nvSpPr>
        <p:spPr>
          <a:xfrm>
            <a:off x="5616856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02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2"/>
          <p:cNvSpPr/>
          <p:nvPr/>
        </p:nvSpPr>
        <p:spPr>
          <a:xfrm>
            <a:off x="4197060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02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3"/>
          <p:cNvSpPr/>
          <p:nvPr/>
        </p:nvSpPr>
        <p:spPr>
          <a:xfrm>
            <a:off x="4419653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15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6"/>
          <p:cNvSpPr/>
          <p:nvPr/>
        </p:nvSpPr>
        <p:spPr>
          <a:xfrm>
            <a:off x="3360028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223202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7"/>
          <p:cNvSpPr/>
          <p:nvPr/>
        </p:nvSpPr>
        <p:spPr>
          <a:xfrm>
            <a:off x="3582634" y="3645318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02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0"/>
          <p:cNvSpPr/>
          <p:nvPr/>
        </p:nvSpPr>
        <p:spPr>
          <a:xfrm>
            <a:off x="1589597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19" h="578485">
                <a:moveTo>
                  <a:pt x="223202" y="0"/>
                </a:moveTo>
                <a:lnTo>
                  <a:pt x="0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1"/>
          <p:cNvSpPr/>
          <p:nvPr/>
        </p:nvSpPr>
        <p:spPr>
          <a:xfrm>
            <a:off x="1812190" y="3630104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19" h="578485">
                <a:moveTo>
                  <a:pt x="0" y="0"/>
                </a:moveTo>
                <a:lnTo>
                  <a:pt x="223215" y="578307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4"/>
          <p:cNvSpPr/>
          <p:nvPr/>
        </p:nvSpPr>
        <p:spPr>
          <a:xfrm>
            <a:off x="2410132" y="3624782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19" h="578485">
                <a:moveTo>
                  <a:pt x="223215" y="0"/>
                </a:moveTo>
                <a:lnTo>
                  <a:pt x="0" y="578319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5"/>
          <p:cNvSpPr/>
          <p:nvPr/>
        </p:nvSpPr>
        <p:spPr>
          <a:xfrm>
            <a:off x="2632737" y="3624782"/>
            <a:ext cx="223520" cy="578485"/>
          </a:xfrm>
          <a:custGeom>
            <a:avLst/>
            <a:gdLst/>
            <a:ahLst/>
            <a:cxnLst/>
            <a:rect l="l" t="t" r="r" b="b"/>
            <a:pathLst>
              <a:path w="223520" h="578485">
                <a:moveTo>
                  <a:pt x="0" y="0"/>
                </a:moveTo>
                <a:lnTo>
                  <a:pt x="223202" y="578319"/>
                </a:lnTo>
              </a:path>
            </a:pathLst>
          </a:custGeom>
          <a:ln w="15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6"/>
          <p:cNvSpPr txBox="1"/>
          <p:nvPr/>
        </p:nvSpPr>
        <p:spPr>
          <a:xfrm>
            <a:off x="1511181" y="4175552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59" name="object 6"/>
          <p:cNvSpPr txBox="1"/>
          <p:nvPr/>
        </p:nvSpPr>
        <p:spPr>
          <a:xfrm>
            <a:off x="1960666" y="4175552"/>
            <a:ext cx="14414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0" name="object 6"/>
          <p:cNvSpPr txBox="1"/>
          <p:nvPr/>
        </p:nvSpPr>
        <p:spPr>
          <a:xfrm>
            <a:off x="2334634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3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1" name="object 6"/>
          <p:cNvSpPr txBox="1"/>
          <p:nvPr/>
        </p:nvSpPr>
        <p:spPr>
          <a:xfrm>
            <a:off x="2791841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3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2" name="object 6"/>
          <p:cNvSpPr txBox="1"/>
          <p:nvPr/>
        </p:nvSpPr>
        <p:spPr>
          <a:xfrm>
            <a:off x="3249039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3" name="object 6"/>
          <p:cNvSpPr txBox="1"/>
          <p:nvPr/>
        </p:nvSpPr>
        <p:spPr>
          <a:xfrm>
            <a:off x="3716860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4" name="object 6"/>
          <p:cNvSpPr txBox="1"/>
          <p:nvPr/>
        </p:nvSpPr>
        <p:spPr>
          <a:xfrm>
            <a:off x="4121129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4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5" name="object 6"/>
          <p:cNvSpPr txBox="1"/>
          <p:nvPr/>
        </p:nvSpPr>
        <p:spPr>
          <a:xfrm>
            <a:off x="4587228" y="4181231"/>
            <a:ext cx="189904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4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6" name="object 6"/>
          <p:cNvSpPr txBox="1"/>
          <p:nvPr/>
        </p:nvSpPr>
        <p:spPr>
          <a:xfrm>
            <a:off x="5184015" y="4175552"/>
            <a:ext cx="306298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 smtClean="0">
                <a:latin typeface="Arial"/>
                <a:cs typeface="Arial"/>
              </a:rPr>
              <a:t>2</a:t>
            </a:r>
            <a:r>
              <a:rPr lang="en-US" sz="1650" b="1" spc="15" dirty="0" smtClean="0">
                <a:latin typeface="Arial"/>
                <a:cs typeface="Arial"/>
              </a:rPr>
              <a:t>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7" name="object 6"/>
          <p:cNvSpPr txBox="1"/>
          <p:nvPr/>
        </p:nvSpPr>
        <p:spPr>
          <a:xfrm>
            <a:off x="5759934" y="4175552"/>
            <a:ext cx="359139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15" dirty="0" smtClean="0">
                <a:latin typeface="Arial"/>
                <a:cs typeface="Arial"/>
              </a:rPr>
              <a:t>2</a:t>
            </a:r>
            <a:r>
              <a:rPr lang="en-US" sz="1650" b="1" spc="15" dirty="0" smtClean="0">
                <a:latin typeface="Arial"/>
                <a:cs typeface="Arial"/>
              </a:rPr>
              <a:t>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68" name="object 6"/>
          <p:cNvSpPr txBox="1"/>
          <p:nvPr/>
        </p:nvSpPr>
        <p:spPr>
          <a:xfrm>
            <a:off x="6129821" y="4175552"/>
            <a:ext cx="282146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dirty="0" smtClean="0">
                <a:latin typeface="Arial"/>
                <a:cs typeface="Arial"/>
              </a:rPr>
              <a:t>30</a:t>
            </a:r>
            <a:endParaRPr sz="1650" b="1" dirty="0">
              <a:latin typeface="Arial"/>
              <a:cs typeface="Arial"/>
            </a:endParaRPr>
          </a:p>
        </p:txBody>
      </p:sp>
      <p:sp>
        <p:nvSpPr>
          <p:cNvPr id="269" name="object 6"/>
          <p:cNvSpPr txBox="1"/>
          <p:nvPr/>
        </p:nvSpPr>
        <p:spPr>
          <a:xfrm>
            <a:off x="6575184" y="4175552"/>
            <a:ext cx="270524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30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70" name="object 6"/>
          <p:cNvSpPr txBox="1"/>
          <p:nvPr/>
        </p:nvSpPr>
        <p:spPr>
          <a:xfrm>
            <a:off x="7087256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71" name="object 6"/>
          <p:cNvSpPr txBox="1"/>
          <p:nvPr/>
        </p:nvSpPr>
        <p:spPr>
          <a:xfrm>
            <a:off x="7514757" y="4175552"/>
            <a:ext cx="144145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1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72" name="object 6"/>
          <p:cNvSpPr txBox="1"/>
          <p:nvPr/>
        </p:nvSpPr>
        <p:spPr>
          <a:xfrm>
            <a:off x="7744766" y="4175552"/>
            <a:ext cx="407493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400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273" name="object 6"/>
          <p:cNvSpPr txBox="1"/>
          <p:nvPr/>
        </p:nvSpPr>
        <p:spPr>
          <a:xfrm>
            <a:off x="8258049" y="4175552"/>
            <a:ext cx="412393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b="1" spc="15" dirty="0" smtClean="0">
                <a:latin typeface="Arial"/>
                <a:cs typeface="Arial"/>
              </a:rPr>
              <a:t>400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05" name="Rectangle 104"/>
          <p:cNvSpPr/>
          <p:nvPr/>
        </p:nvSpPr>
        <p:spPr>
          <a:xfrm flipH="1">
            <a:off x="2966543" y="1261084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 flipH="1">
            <a:off x="6755731" y="1234952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3770270" y="2328046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2094418" y="2250567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iamond 108"/>
          <p:cNvSpPr/>
          <p:nvPr/>
        </p:nvSpPr>
        <p:spPr>
          <a:xfrm>
            <a:off x="5897533" y="2302210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iamond 109"/>
          <p:cNvSpPr/>
          <p:nvPr/>
        </p:nvSpPr>
        <p:spPr>
          <a:xfrm>
            <a:off x="7541398" y="2253859"/>
            <a:ext cx="370935" cy="37866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bject 32"/>
          <p:cNvSpPr/>
          <p:nvPr/>
        </p:nvSpPr>
        <p:spPr>
          <a:xfrm>
            <a:off x="1651081" y="3336455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32"/>
          <p:cNvSpPr/>
          <p:nvPr/>
        </p:nvSpPr>
        <p:spPr>
          <a:xfrm>
            <a:off x="2504020" y="3330022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2"/>
          <p:cNvSpPr/>
          <p:nvPr/>
        </p:nvSpPr>
        <p:spPr>
          <a:xfrm>
            <a:off x="4255365" y="3375596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2"/>
          <p:cNvSpPr/>
          <p:nvPr/>
        </p:nvSpPr>
        <p:spPr>
          <a:xfrm>
            <a:off x="3399667" y="3396958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/>
          <p:cNvSpPr/>
          <p:nvPr/>
        </p:nvSpPr>
        <p:spPr>
          <a:xfrm>
            <a:off x="5468768" y="3330021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32"/>
          <p:cNvSpPr/>
          <p:nvPr/>
        </p:nvSpPr>
        <p:spPr>
          <a:xfrm>
            <a:off x="6311829" y="3362087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2"/>
          <p:cNvSpPr/>
          <p:nvPr/>
        </p:nvSpPr>
        <p:spPr>
          <a:xfrm>
            <a:off x="8094849" y="3368567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32"/>
          <p:cNvSpPr/>
          <p:nvPr/>
        </p:nvSpPr>
        <p:spPr>
          <a:xfrm>
            <a:off x="7229279" y="3367405"/>
            <a:ext cx="363220" cy="327025"/>
          </a:xfrm>
          <a:custGeom>
            <a:avLst/>
            <a:gdLst/>
            <a:ahLst/>
            <a:cxnLst/>
            <a:rect l="l" t="t" r="r" b="b"/>
            <a:pathLst>
              <a:path w="363220" h="327025">
                <a:moveTo>
                  <a:pt x="362915" y="163309"/>
                </a:moveTo>
                <a:lnTo>
                  <a:pt x="356433" y="119894"/>
                </a:lnTo>
                <a:lnTo>
                  <a:pt x="338140" y="80883"/>
                </a:lnTo>
                <a:lnTo>
                  <a:pt x="309767" y="47831"/>
                </a:lnTo>
                <a:lnTo>
                  <a:pt x="273042" y="22296"/>
                </a:lnTo>
                <a:lnTo>
                  <a:pt x="229696" y="5833"/>
                </a:lnTo>
                <a:lnTo>
                  <a:pt x="181457" y="0"/>
                </a:lnTo>
                <a:lnTo>
                  <a:pt x="133219" y="5833"/>
                </a:lnTo>
                <a:lnTo>
                  <a:pt x="89872" y="22296"/>
                </a:lnTo>
                <a:lnTo>
                  <a:pt x="53147" y="47831"/>
                </a:lnTo>
                <a:lnTo>
                  <a:pt x="24774" y="80883"/>
                </a:lnTo>
                <a:lnTo>
                  <a:pt x="6481" y="119894"/>
                </a:lnTo>
                <a:lnTo>
                  <a:pt x="0" y="163309"/>
                </a:lnTo>
                <a:lnTo>
                  <a:pt x="6481" y="206724"/>
                </a:lnTo>
                <a:lnTo>
                  <a:pt x="24774" y="245735"/>
                </a:lnTo>
                <a:lnTo>
                  <a:pt x="53147" y="278787"/>
                </a:lnTo>
                <a:lnTo>
                  <a:pt x="89872" y="304322"/>
                </a:lnTo>
                <a:lnTo>
                  <a:pt x="133219" y="320785"/>
                </a:lnTo>
                <a:lnTo>
                  <a:pt x="181457" y="326618"/>
                </a:lnTo>
                <a:lnTo>
                  <a:pt x="229696" y="320785"/>
                </a:lnTo>
                <a:lnTo>
                  <a:pt x="273042" y="304322"/>
                </a:lnTo>
                <a:lnTo>
                  <a:pt x="309767" y="278787"/>
                </a:lnTo>
                <a:lnTo>
                  <a:pt x="338140" y="245735"/>
                </a:lnTo>
                <a:lnTo>
                  <a:pt x="356433" y="206724"/>
                </a:lnTo>
                <a:lnTo>
                  <a:pt x="362915" y="163309"/>
                </a:lnTo>
              </a:path>
            </a:pathLst>
          </a:custGeom>
          <a:solidFill>
            <a:schemeClr val="bg1"/>
          </a:solidFill>
          <a:ln w="18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of imperfect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84" y="1116000"/>
            <a:ext cx="7950086" cy="50400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E.g., card games, where opponent's initial cards are unknown</a:t>
            </a:r>
          </a:p>
          <a:p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/>
              <a:t>we can calculate a probability for each possible deal</a:t>
            </a:r>
          </a:p>
          <a:p>
            <a:endParaRPr lang="en-US" dirty="0" smtClean="0"/>
          </a:p>
          <a:p>
            <a:r>
              <a:rPr lang="en-US" dirty="0" smtClean="0"/>
              <a:t>Seems </a:t>
            </a:r>
            <a:r>
              <a:rPr lang="en-US" dirty="0"/>
              <a:t>just like having one big dice roll at the beginning of the </a:t>
            </a:r>
            <a:r>
              <a:rPr lang="en-US" dirty="0" smtClean="0"/>
              <a:t>game</a:t>
            </a:r>
            <a:r>
              <a:rPr lang="en-US" dirty="0" smtClean="0">
                <a:solidFill>
                  <a:srgbClr val="C00000"/>
                </a:solidFill>
              </a:rPr>
              <a:t>*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Idea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dirty="0"/>
              <a:t>compute the minimax value of each action in each </a:t>
            </a:r>
            <a:r>
              <a:rPr lang="en-US" dirty="0" smtClean="0"/>
              <a:t>deal, then </a:t>
            </a:r>
            <a:r>
              <a:rPr lang="en-US" dirty="0"/>
              <a:t>choose the action with highest expected value over all </a:t>
            </a:r>
            <a:r>
              <a:rPr lang="en-US" dirty="0" smtClean="0"/>
              <a:t>deals</a:t>
            </a:r>
            <a:r>
              <a:rPr lang="en-US" dirty="0" smtClean="0">
                <a:solidFill>
                  <a:srgbClr val="C00000"/>
                </a:solidFill>
              </a:rPr>
              <a:t>*</a:t>
            </a:r>
          </a:p>
          <a:p>
            <a:pPr lvl="1"/>
            <a:r>
              <a:rPr lang="en-US" i="1" dirty="0" smtClean="0"/>
              <a:t>Averaging over clairvoyance</a:t>
            </a:r>
          </a:p>
          <a:p>
            <a:pPr lvl="1"/>
            <a:r>
              <a:rPr lang="nl-NL" i="1" dirty="0" smtClean="0"/>
              <a:t>AKA </a:t>
            </a:r>
            <a:r>
              <a:rPr lang="nl-NL" i="1" dirty="0" err="1" smtClean="0"/>
              <a:t>Determinisation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Special case: if an action is optimal for all deals, it's optimal.</a:t>
            </a:r>
            <a:r>
              <a:rPr lang="en-US" dirty="0" smtClean="0">
                <a:solidFill>
                  <a:srgbClr val="C00000"/>
                </a:solidFill>
              </a:rPr>
              <a:t>*</a:t>
            </a:r>
          </a:p>
          <a:p>
            <a:endParaRPr lang="en-US" dirty="0" smtClean="0"/>
          </a:p>
          <a:p>
            <a:r>
              <a:rPr lang="en-US" dirty="0" smtClean="0"/>
              <a:t>GIB</a:t>
            </a:r>
            <a:r>
              <a:rPr lang="en-US" dirty="0"/>
              <a:t>, </a:t>
            </a:r>
            <a:r>
              <a:rPr lang="en-US" dirty="0" smtClean="0"/>
              <a:t>well-known and strong bridge </a:t>
            </a:r>
            <a:r>
              <a:rPr lang="en-US" dirty="0"/>
              <a:t>program, approximates this idea by</a:t>
            </a:r>
          </a:p>
          <a:p>
            <a:pPr lvl="1"/>
            <a:r>
              <a:rPr lang="en-US" dirty="0"/>
              <a:t>1) generating 100 deals consistent with bidding information</a:t>
            </a:r>
          </a:p>
          <a:p>
            <a:pPr lvl="1"/>
            <a:r>
              <a:rPr lang="en-US" dirty="0"/>
              <a:t>2) picking the action that wins most tricks on average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21" y="1116000"/>
            <a:ext cx="8107577" cy="486517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Road A leads to a small heap of gold pieces</a:t>
            </a:r>
          </a:p>
          <a:p>
            <a:pPr marL="0" indent="0">
              <a:buNone/>
            </a:pPr>
            <a:r>
              <a:rPr lang="en-US" dirty="0"/>
              <a:t>Road B leads to a fork:</a:t>
            </a:r>
          </a:p>
          <a:p>
            <a:pPr marL="720000" indent="0">
              <a:buNone/>
            </a:pPr>
            <a:r>
              <a:rPr lang="en-US" dirty="0"/>
              <a:t>take the left fork and you'll </a:t>
            </a:r>
            <a:r>
              <a:rPr lang="en-US" dirty="0" smtClean="0"/>
              <a:t>find </a:t>
            </a:r>
            <a:r>
              <a:rPr lang="en-US" dirty="0"/>
              <a:t>a mound of jewels;</a:t>
            </a:r>
          </a:p>
          <a:p>
            <a:pPr marL="720000" indent="0">
              <a:buNone/>
            </a:pPr>
            <a:r>
              <a:rPr lang="en-US" dirty="0"/>
              <a:t>take the right fork and you'll be run over by a bus.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Road </a:t>
            </a:r>
            <a:r>
              <a:rPr lang="en-US" dirty="0"/>
              <a:t>A leads to a small heap of gold pieces</a:t>
            </a:r>
          </a:p>
          <a:p>
            <a:pPr marL="0" indent="0">
              <a:buNone/>
            </a:pPr>
            <a:r>
              <a:rPr lang="en-US" dirty="0"/>
              <a:t>Road B leads to a fork:</a:t>
            </a:r>
          </a:p>
          <a:p>
            <a:pPr marL="720000" indent="0">
              <a:buNone/>
            </a:pPr>
            <a:r>
              <a:rPr lang="en-US" dirty="0"/>
              <a:t>take the left fork and you'll be run over by a bus;</a:t>
            </a:r>
          </a:p>
          <a:p>
            <a:pPr marL="720000" indent="0">
              <a:buNone/>
            </a:pPr>
            <a:r>
              <a:rPr lang="en-US" dirty="0"/>
              <a:t>take the right fork and you'll </a:t>
            </a:r>
            <a:r>
              <a:rPr lang="en-US" dirty="0" smtClean="0"/>
              <a:t>find </a:t>
            </a:r>
            <a:r>
              <a:rPr lang="en-US" dirty="0"/>
              <a:t>a mound of jewels.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Road </a:t>
            </a:r>
            <a:r>
              <a:rPr lang="en-US" dirty="0"/>
              <a:t>A leads to a small heap of gold pieces</a:t>
            </a:r>
          </a:p>
          <a:p>
            <a:pPr marL="0" indent="0">
              <a:buNone/>
            </a:pPr>
            <a:r>
              <a:rPr lang="en-US" dirty="0"/>
              <a:t>Road B leads to a fork:</a:t>
            </a:r>
          </a:p>
          <a:p>
            <a:pPr marL="720000" indent="0">
              <a:buNone/>
            </a:pPr>
            <a:r>
              <a:rPr lang="en-US" dirty="0"/>
              <a:t>guess correctly and you'll </a:t>
            </a:r>
            <a:r>
              <a:rPr lang="en-US" dirty="0" smtClean="0"/>
              <a:t>find </a:t>
            </a:r>
            <a:r>
              <a:rPr lang="en-US" dirty="0"/>
              <a:t>a mound of jewels;</a:t>
            </a:r>
          </a:p>
          <a:p>
            <a:pPr marL="720000" indent="0">
              <a:buNone/>
            </a:pPr>
            <a:r>
              <a:rPr lang="en-US" dirty="0"/>
              <a:t>guess incorrectly and you'll be run over by a bus.</a:t>
            </a:r>
            <a:endParaRPr lang="en-US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1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4065"/>
            <a:ext cx="7886700" cy="4865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*</a:t>
            </a:r>
            <a:r>
              <a:rPr lang="en-US" sz="2400" dirty="0" smtClean="0"/>
              <a:t>Intuition </a:t>
            </a:r>
            <a:r>
              <a:rPr lang="en-US" sz="2400" dirty="0"/>
              <a:t>that the value of an action is the average of its </a:t>
            </a:r>
            <a:r>
              <a:rPr lang="en-US" sz="2400" dirty="0" smtClean="0"/>
              <a:t>values in </a:t>
            </a:r>
            <a:r>
              <a:rPr lang="en-US" sz="2400" dirty="0"/>
              <a:t>all actual states is </a:t>
            </a:r>
            <a:r>
              <a:rPr lang="en-US" sz="2400" b="1" dirty="0">
                <a:solidFill>
                  <a:srgbClr val="C00000"/>
                </a:solidFill>
              </a:rPr>
              <a:t>WRONG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With </a:t>
            </a:r>
            <a:r>
              <a:rPr lang="en-US" sz="2400" dirty="0"/>
              <a:t>partial observability, value of an action depends on </a:t>
            </a:r>
            <a:r>
              <a:rPr lang="en-US" sz="2400" dirty="0" smtClean="0"/>
              <a:t>the information </a:t>
            </a:r>
            <a:r>
              <a:rPr lang="en-US" sz="2400" dirty="0"/>
              <a:t>state or belief state the agent is in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Can </a:t>
            </a:r>
            <a:r>
              <a:rPr lang="en-US" sz="2400" dirty="0"/>
              <a:t>generate and search a tree of information states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Leads </a:t>
            </a:r>
            <a:r>
              <a:rPr lang="en-US" sz="2400" dirty="0"/>
              <a:t>to rational behaviors such as</a:t>
            </a:r>
          </a:p>
          <a:p>
            <a:pPr lvl="1"/>
            <a:r>
              <a:rPr lang="en-US" sz="2000" dirty="0" smtClean="0"/>
              <a:t>Acting </a:t>
            </a:r>
            <a:r>
              <a:rPr lang="en-US" sz="2000" dirty="0"/>
              <a:t>to obtain information</a:t>
            </a:r>
          </a:p>
          <a:p>
            <a:pPr lvl="1"/>
            <a:r>
              <a:rPr lang="en-US" sz="2000" dirty="0" smtClean="0"/>
              <a:t>Signaling </a:t>
            </a:r>
            <a:r>
              <a:rPr lang="en-US" sz="2000" dirty="0"/>
              <a:t>to one's partner</a:t>
            </a:r>
          </a:p>
          <a:p>
            <a:pPr lvl="1"/>
            <a:r>
              <a:rPr lang="en-US" sz="2000" dirty="0" smtClean="0"/>
              <a:t>Acting </a:t>
            </a:r>
            <a:r>
              <a:rPr lang="en-US" sz="2000" dirty="0"/>
              <a:t>randomly to minimize information disclosure</a:t>
            </a:r>
            <a:endParaRPr lang="en-U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Games are fun to work on! (and dangerous)</a:t>
            </a:r>
          </a:p>
          <a:p>
            <a:endParaRPr lang="en-US" sz="2000" dirty="0" smtClean="0"/>
          </a:p>
          <a:p>
            <a:r>
              <a:rPr lang="en-US" sz="2000" dirty="0" smtClean="0"/>
              <a:t>They </a:t>
            </a:r>
            <a:r>
              <a:rPr lang="en-US" sz="2000" dirty="0"/>
              <a:t>illustrate several important points about AI</a:t>
            </a:r>
          </a:p>
          <a:p>
            <a:pPr lvl="1"/>
            <a:r>
              <a:rPr lang="en-US" sz="1800" dirty="0" smtClean="0"/>
              <a:t>perfection </a:t>
            </a:r>
            <a:r>
              <a:rPr lang="en-US" sz="1800" dirty="0"/>
              <a:t>is unattainable ⇒</a:t>
            </a:r>
            <a:r>
              <a:rPr lang="en-US" sz="1800" dirty="0" smtClean="0"/>
              <a:t> </a:t>
            </a:r>
            <a:r>
              <a:rPr lang="en-US" sz="1800" dirty="0"/>
              <a:t>must approximate</a:t>
            </a:r>
          </a:p>
          <a:p>
            <a:pPr lvl="1"/>
            <a:r>
              <a:rPr lang="en-US" sz="1800" dirty="0" smtClean="0"/>
              <a:t>good </a:t>
            </a:r>
            <a:r>
              <a:rPr lang="en-US" sz="1800" dirty="0"/>
              <a:t>idea to think about what to think about</a:t>
            </a:r>
          </a:p>
          <a:p>
            <a:pPr lvl="1"/>
            <a:r>
              <a:rPr lang="en-US" sz="1800" dirty="0" smtClean="0"/>
              <a:t>uncertainty </a:t>
            </a:r>
            <a:r>
              <a:rPr lang="en-US" sz="1800" dirty="0"/>
              <a:t>constrains the assignment of values to states</a:t>
            </a:r>
          </a:p>
          <a:p>
            <a:pPr lvl="1"/>
            <a:r>
              <a:rPr lang="en-US" sz="1800" dirty="0" smtClean="0"/>
              <a:t>optimal </a:t>
            </a:r>
            <a:r>
              <a:rPr lang="en-US" sz="1800" dirty="0"/>
              <a:t>decisions depend on information state, not real state</a:t>
            </a:r>
          </a:p>
          <a:p>
            <a:endParaRPr lang="en-US" sz="2000" dirty="0" smtClean="0"/>
          </a:p>
          <a:p>
            <a:r>
              <a:rPr lang="en-US" sz="2000" dirty="0" smtClean="0"/>
              <a:t>Games </a:t>
            </a:r>
            <a:r>
              <a:rPr lang="en-US" sz="2000" dirty="0"/>
              <a:t>are to AI as grand prix racing is to automobile </a:t>
            </a:r>
            <a:r>
              <a:rPr lang="en-US" sz="2000" dirty="0" smtClean="0"/>
              <a:t>design</a:t>
            </a:r>
          </a:p>
          <a:p>
            <a:endParaRPr lang="nl-NL" sz="2000" dirty="0"/>
          </a:p>
          <a:p>
            <a:r>
              <a:rPr lang="nl-NL" sz="2000" dirty="0" smtClean="0"/>
              <a:t>More </a:t>
            </a:r>
            <a:r>
              <a:rPr lang="nl-NL" sz="2000" dirty="0" err="1" smtClean="0"/>
              <a:t>about</a:t>
            </a:r>
            <a:r>
              <a:rPr lang="nl-NL" sz="2000" dirty="0" smtClean="0"/>
              <a:t> </a:t>
            </a:r>
            <a:r>
              <a:rPr lang="nl-NL" sz="2000" dirty="0" err="1" smtClean="0"/>
              <a:t>this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i="1" smtClean="0"/>
              <a:t>Master AI Course </a:t>
            </a:r>
            <a:r>
              <a:rPr lang="nl-NL" sz="2000" i="1" dirty="0" smtClean="0"/>
              <a:t>Intelligent Search &amp; Games</a:t>
            </a:r>
            <a:endParaRPr lang="en-US" sz="2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4</a:t>
            </a:fld>
            <a:endParaRPr lang="en-US"/>
          </a:p>
        </p:txBody>
      </p:sp>
      <p:sp>
        <p:nvSpPr>
          <p:cNvPr id="7" name="object 3"/>
          <p:cNvSpPr txBox="1"/>
          <p:nvPr/>
        </p:nvSpPr>
        <p:spPr>
          <a:xfrm>
            <a:off x="656706" y="1570687"/>
            <a:ext cx="6816437" cy="16126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64485">
              <a:lnSpc>
                <a:spcPct val="100000"/>
              </a:lnSpc>
              <a:spcBef>
                <a:spcPts val="135"/>
              </a:spcBef>
              <a:tabLst>
                <a:tab pos="5198110" algn="l"/>
              </a:tabLst>
            </a:pPr>
            <a:r>
              <a:rPr sz="1750" b="1" spc="15" dirty="0">
                <a:latin typeface="Arial"/>
                <a:cs typeface="Arial"/>
              </a:rPr>
              <a:t>deterministic	</a:t>
            </a:r>
            <a:r>
              <a:rPr sz="1750" b="1" spc="20" dirty="0">
                <a:latin typeface="Arial"/>
                <a:cs typeface="Arial"/>
              </a:rPr>
              <a:t>chance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nl-NL" sz="1750" b="1" spc="15" dirty="0">
                <a:latin typeface="Arial"/>
                <a:cs typeface="Arial"/>
              </a:rPr>
              <a:t>P</a:t>
            </a:r>
            <a:r>
              <a:rPr sz="1750" b="1" spc="15" dirty="0" err="1" smtClean="0">
                <a:latin typeface="Arial"/>
                <a:cs typeface="Arial"/>
              </a:rPr>
              <a:t>erfect</a:t>
            </a:r>
            <a:r>
              <a:rPr sz="1750" b="1" spc="5" dirty="0" smtClean="0">
                <a:latin typeface="Arial"/>
                <a:cs typeface="Arial"/>
              </a:rPr>
              <a:t> </a:t>
            </a:r>
            <a:r>
              <a:rPr sz="1750" b="1" spc="15" dirty="0">
                <a:latin typeface="Arial"/>
                <a:cs typeface="Arial"/>
              </a:rPr>
              <a:t>information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lang="nl-NL" sz="1750" b="1" spc="15" dirty="0">
                <a:latin typeface="Arial"/>
                <a:cs typeface="Arial"/>
              </a:rPr>
              <a:t>I</a:t>
            </a:r>
            <a:r>
              <a:rPr sz="1750" b="1" spc="15" dirty="0" err="1" smtClean="0">
                <a:latin typeface="Arial"/>
                <a:cs typeface="Arial"/>
              </a:rPr>
              <a:t>mperfect</a:t>
            </a:r>
            <a:r>
              <a:rPr sz="1750" b="1" spc="5" dirty="0" smtClean="0">
                <a:latin typeface="Arial"/>
                <a:cs typeface="Arial"/>
              </a:rPr>
              <a:t> </a:t>
            </a:r>
            <a:r>
              <a:rPr sz="1750" b="1" spc="15" dirty="0">
                <a:latin typeface="Arial"/>
                <a:cs typeface="Arial"/>
              </a:rPr>
              <a:t>information</a:t>
            </a:r>
            <a:endParaRPr sz="1750" dirty="0">
              <a:latin typeface="Arial"/>
              <a:cs typeface="Arial"/>
            </a:endParaRPr>
          </a:p>
        </p:txBody>
      </p:sp>
      <p:graphicFrame>
        <p:nvGraphicFramePr>
          <p:cNvPr id="8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201528"/>
              </p:ext>
            </p:extLst>
          </p:nvPr>
        </p:nvGraphicFramePr>
        <p:xfrm>
          <a:off x="3096425" y="1967306"/>
          <a:ext cx="5315585" cy="1748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849">
                <a:tc>
                  <a:txBody>
                    <a:bodyPr/>
                    <a:lstStyle/>
                    <a:p>
                      <a:pPr marL="129539" marR="250190">
                        <a:lnSpc>
                          <a:spcPts val="1789"/>
                        </a:lnSpc>
                        <a:spcBef>
                          <a:spcPts val="1220"/>
                        </a:spcBef>
                      </a:pP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hess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5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750" b="1" spc="-35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heckers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,  </a:t>
                      </a: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G</a:t>
                      </a:r>
                      <a:r>
                        <a:rPr sz="1750" b="1" spc="15" dirty="0" smtClean="0">
                          <a:latin typeface="Arial"/>
                          <a:cs typeface="Arial"/>
                        </a:rPr>
                        <a:t>o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O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thello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 marR="1381760">
                        <a:lnSpc>
                          <a:spcPts val="1789"/>
                        </a:lnSpc>
                        <a:spcBef>
                          <a:spcPts val="1220"/>
                        </a:spcBef>
                      </a:pPr>
                      <a:r>
                        <a:rPr lang="nl-NL" sz="1750" b="1" dirty="0" smtClean="0">
                          <a:latin typeface="Arial"/>
                          <a:cs typeface="Arial"/>
                        </a:rPr>
                        <a:t>B</a:t>
                      </a:r>
                      <a:r>
                        <a:rPr sz="1750" b="1" dirty="0" err="1" smtClean="0">
                          <a:latin typeface="Arial"/>
                          <a:cs typeface="Arial"/>
                        </a:rPr>
                        <a:t>ackgammon</a:t>
                      </a:r>
                      <a:r>
                        <a:rPr sz="1750" b="1" dirty="0" smtClean="0">
                          <a:latin typeface="Arial"/>
                          <a:cs typeface="Arial"/>
                        </a:rPr>
                        <a:t>  </a:t>
                      </a:r>
                      <a:r>
                        <a:rPr lang="nl-NL" sz="1750" b="1" spc="20" dirty="0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1750" b="1" spc="20" dirty="0" err="1" smtClean="0">
                          <a:latin typeface="Arial"/>
                          <a:cs typeface="Arial"/>
                        </a:rPr>
                        <a:t>onopoly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478">
                <a:tc>
                  <a:txBody>
                    <a:bodyPr/>
                    <a:lstStyle/>
                    <a:p>
                      <a:pPr marL="129539" marR="528320">
                        <a:lnSpc>
                          <a:spcPts val="1789"/>
                        </a:lnSpc>
                        <a:spcBef>
                          <a:spcPts val="1220"/>
                        </a:spcBef>
                      </a:pP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B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attleship</a:t>
                      </a:r>
                      <a:r>
                        <a:rPr sz="1750" b="1" spc="15" dirty="0" smtClean="0">
                          <a:latin typeface="Arial"/>
                          <a:cs typeface="Arial"/>
                        </a:rPr>
                        <a:t>,  </a:t>
                      </a:r>
                      <a:r>
                        <a:rPr lang="nl-NL" sz="1700" b="1" spc="15" dirty="0" smtClean="0">
                          <a:latin typeface="Arial"/>
                          <a:cs typeface="Arial"/>
                        </a:rPr>
                        <a:t>B</a:t>
                      </a:r>
                      <a:r>
                        <a:rPr sz="1700" b="1" spc="15" dirty="0" err="1" smtClean="0">
                          <a:latin typeface="Arial"/>
                          <a:cs typeface="Arial"/>
                        </a:rPr>
                        <a:t>lind</a:t>
                      </a:r>
                      <a:r>
                        <a:rPr sz="1700" b="1" spc="-6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700" b="1" spc="15" dirty="0">
                          <a:latin typeface="Arial"/>
                          <a:cs typeface="Arial"/>
                        </a:rPr>
                        <a:t>tictactoe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 marR="347980">
                        <a:lnSpc>
                          <a:spcPts val="1789"/>
                        </a:lnSpc>
                        <a:spcBef>
                          <a:spcPts val="1220"/>
                        </a:spcBef>
                      </a:pP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B</a:t>
                      </a:r>
                      <a:r>
                        <a:rPr sz="1750" b="1" spc="15" dirty="0" smtClean="0">
                          <a:latin typeface="Arial"/>
                          <a:cs typeface="Arial"/>
                        </a:rPr>
                        <a:t>ridge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, </a:t>
                      </a:r>
                      <a:r>
                        <a:rPr lang="nl-NL" sz="1750" b="1" spc="15" dirty="0" smtClean="0">
                          <a:latin typeface="Arial"/>
                          <a:cs typeface="Arial"/>
                        </a:rPr>
                        <a:t>P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oker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7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750" b="1" spc="-3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sz="1750" b="1" spc="15" dirty="0" err="1" smtClean="0">
                          <a:latin typeface="Arial"/>
                          <a:cs typeface="Arial"/>
                        </a:rPr>
                        <a:t>crabble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(2-player, deterministic, turns)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5</a:t>
            </a:fld>
            <a:endParaRPr lang="en-US"/>
          </a:p>
        </p:txBody>
      </p:sp>
      <p:sp>
        <p:nvSpPr>
          <p:cNvPr id="118" name="object 3"/>
          <p:cNvSpPr/>
          <p:nvPr/>
        </p:nvSpPr>
        <p:spPr>
          <a:xfrm>
            <a:off x="4760748" y="1214013"/>
            <a:ext cx="525780" cy="525780"/>
          </a:xfrm>
          <a:custGeom>
            <a:avLst/>
            <a:gdLst/>
            <a:ahLst/>
            <a:cxnLst/>
            <a:rect l="l" t="t" r="r" b="b"/>
            <a:pathLst>
              <a:path w="525779" h="525780">
                <a:moveTo>
                  <a:pt x="525581" y="525583"/>
                </a:moveTo>
                <a:lnTo>
                  <a:pt x="525581" y="0"/>
                </a:lnTo>
                <a:lnTo>
                  <a:pt x="0" y="0"/>
                </a:lnTo>
                <a:lnTo>
                  <a:pt x="0" y="525583"/>
                </a:lnTo>
                <a:lnTo>
                  <a:pt x="525581" y="525583"/>
                </a:lnTo>
                <a:close/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"/>
          <p:cNvSpPr/>
          <p:nvPr/>
        </p:nvSpPr>
        <p:spPr>
          <a:xfrm>
            <a:off x="4932762" y="1214007"/>
            <a:ext cx="0" cy="525780"/>
          </a:xfrm>
          <a:custGeom>
            <a:avLst/>
            <a:gdLst/>
            <a:ahLst/>
            <a:cxnLst/>
            <a:rect l="l" t="t" r="r" b="b"/>
            <a:pathLst>
              <a:path h="525780">
                <a:moveTo>
                  <a:pt x="0" y="0"/>
                </a:moveTo>
                <a:lnTo>
                  <a:pt x="0" y="525589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"/>
          <p:cNvSpPr/>
          <p:nvPr/>
        </p:nvSpPr>
        <p:spPr>
          <a:xfrm>
            <a:off x="5114321" y="1214007"/>
            <a:ext cx="0" cy="525780"/>
          </a:xfrm>
          <a:custGeom>
            <a:avLst/>
            <a:gdLst/>
            <a:ahLst/>
            <a:cxnLst/>
            <a:rect l="l" t="t" r="r" b="b"/>
            <a:pathLst>
              <a:path h="525780">
                <a:moveTo>
                  <a:pt x="0" y="0"/>
                </a:moveTo>
                <a:lnTo>
                  <a:pt x="0" y="525589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6"/>
          <p:cNvSpPr/>
          <p:nvPr/>
        </p:nvSpPr>
        <p:spPr>
          <a:xfrm>
            <a:off x="4760753" y="1395579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576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7"/>
          <p:cNvSpPr/>
          <p:nvPr/>
        </p:nvSpPr>
        <p:spPr>
          <a:xfrm>
            <a:off x="4760753" y="1567588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576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8"/>
          <p:cNvSpPr/>
          <p:nvPr/>
        </p:nvSpPr>
        <p:spPr>
          <a:xfrm>
            <a:off x="4760748" y="2179175"/>
            <a:ext cx="525780" cy="525780"/>
          </a:xfrm>
          <a:custGeom>
            <a:avLst/>
            <a:gdLst/>
            <a:ahLst/>
            <a:cxnLst/>
            <a:rect l="l" t="t" r="r" b="b"/>
            <a:pathLst>
              <a:path w="525779" h="525780">
                <a:moveTo>
                  <a:pt x="525581" y="525583"/>
                </a:moveTo>
                <a:lnTo>
                  <a:pt x="525581" y="0"/>
                </a:lnTo>
                <a:lnTo>
                  <a:pt x="0" y="0"/>
                </a:lnTo>
                <a:lnTo>
                  <a:pt x="0" y="525583"/>
                </a:lnTo>
                <a:lnTo>
                  <a:pt x="525581" y="525583"/>
                </a:lnTo>
                <a:close/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9"/>
          <p:cNvSpPr/>
          <p:nvPr/>
        </p:nvSpPr>
        <p:spPr>
          <a:xfrm>
            <a:off x="4932762" y="2179169"/>
            <a:ext cx="0" cy="525780"/>
          </a:xfrm>
          <a:custGeom>
            <a:avLst/>
            <a:gdLst/>
            <a:ahLst/>
            <a:cxnLst/>
            <a:rect l="l" t="t" r="r" b="b"/>
            <a:pathLst>
              <a:path h="525780">
                <a:moveTo>
                  <a:pt x="0" y="0"/>
                </a:moveTo>
                <a:lnTo>
                  <a:pt x="0" y="525589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0"/>
          <p:cNvSpPr/>
          <p:nvPr/>
        </p:nvSpPr>
        <p:spPr>
          <a:xfrm>
            <a:off x="5114321" y="2179169"/>
            <a:ext cx="0" cy="525780"/>
          </a:xfrm>
          <a:custGeom>
            <a:avLst/>
            <a:gdLst/>
            <a:ahLst/>
            <a:cxnLst/>
            <a:rect l="l" t="t" r="r" b="b"/>
            <a:pathLst>
              <a:path h="525780">
                <a:moveTo>
                  <a:pt x="0" y="0"/>
                </a:moveTo>
                <a:lnTo>
                  <a:pt x="0" y="525589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1"/>
          <p:cNvSpPr/>
          <p:nvPr/>
        </p:nvSpPr>
        <p:spPr>
          <a:xfrm>
            <a:off x="4760753" y="2360741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576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"/>
          <p:cNvSpPr/>
          <p:nvPr/>
        </p:nvSpPr>
        <p:spPr>
          <a:xfrm>
            <a:off x="4760753" y="2532749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576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3"/>
          <p:cNvSpPr/>
          <p:nvPr/>
        </p:nvSpPr>
        <p:spPr>
          <a:xfrm>
            <a:off x="2916434" y="1739596"/>
            <a:ext cx="2112010" cy="440055"/>
          </a:xfrm>
          <a:custGeom>
            <a:avLst/>
            <a:gdLst/>
            <a:ahLst/>
            <a:cxnLst/>
            <a:rect l="l" t="t" r="r" b="b"/>
            <a:pathLst>
              <a:path w="2112010" h="440055">
                <a:moveTo>
                  <a:pt x="2111883" y="0"/>
                </a:moveTo>
                <a:lnTo>
                  <a:pt x="0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4"/>
          <p:cNvSpPr/>
          <p:nvPr/>
        </p:nvSpPr>
        <p:spPr>
          <a:xfrm>
            <a:off x="3623582" y="1739596"/>
            <a:ext cx="1405255" cy="440055"/>
          </a:xfrm>
          <a:custGeom>
            <a:avLst/>
            <a:gdLst/>
            <a:ahLst/>
            <a:cxnLst/>
            <a:rect l="l" t="t" r="r" b="b"/>
            <a:pathLst>
              <a:path w="1405254" h="440055">
                <a:moveTo>
                  <a:pt x="1404734" y="0"/>
                </a:moveTo>
                <a:lnTo>
                  <a:pt x="0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5"/>
          <p:cNvSpPr/>
          <p:nvPr/>
        </p:nvSpPr>
        <p:spPr>
          <a:xfrm>
            <a:off x="4321181" y="1739596"/>
            <a:ext cx="707390" cy="440055"/>
          </a:xfrm>
          <a:custGeom>
            <a:avLst/>
            <a:gdLst/>
            <a:ahLst/>
            <a:cxnLst/>
            <a:rect l="l" t="t" r="r" b="b"/>
            <a:pathLst>
              <a:path w="707389" h="440055">
                <a:moveTo>
                  <a:pt x="707136" y="0"/>
                </a:moveTo>
                <a:lnTo>
                  <a:pt x="0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6"/>
          <p:cNvSpPr/>
          <p:nvPr/>
        </p:nvSpPr>
        <p:spPr>
          <a:xfrm>
            <a:off x="5028317" y="1739596"/>
            <a:ext cx="0" cy="440055"/>
          </a:xfrm>
          <a:custGeom>
            <a:avLst/>
            <a:gdLst/>
            <a:ahLst/>
            <a:cxnLst/>
            <a:rect l="l" t="t" r="r" b="b"/>
            <a:pathLst>
              <a:path h="440055">
                <a:moveTo>
                  <a:pt x="0" y="0"/>
                </a:moveTo>
                <a:lnTo>
                  <a:pt x="0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7"/>
          <p:cNvSpPr/>
          <p:nvPr/>
        </p:nvSpPr>
        <p:spPr>
          <a:xfrm>
            <a:off x="5028317" y="1739596"/>
            <a:ext cx="697865" cy="440055"/>
          </a:xfrm>
          <a:custGeom>
            <a:avLst/>
            <a:gdLst/>
            <a:ahLst/>
            <a:cxnLst/>
            <a:rect l="l" t="t" r="r" b="b"/>
            <a:pathLst>
              <a:path w="697864" h="440055">
                <a:moveTo>
                  <a:pt x="0" y="0"/>
                </a:moveTo>
                <a:lnTo>
                  <a:pt x="697598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8"/>
          <p:cNvSpPr/>
          <p:nvPr/>
        </p:nvSpPr>
        <p:spPr>
          <a:xfrm>
            <a:off x="5028317" y="1739596"/>
            <a:ext cx="1405255" cy="440055"/>
          </a:xfrm>
          <a:custGeom>
            <a:avLst/>
            <a:gdLst/>
            <a:ahLst/>
            <a:cxnLst/>
            <a:rect l="l" t="t" r="r" b="b"/>
            <a:pathLst>
              <a:path w="1405254" h="440055">
                <a:moveTo>
                  <a:pt x="0" y="0"/>
                </a:moveTo>
                <a:lnTo>
                  <a:pt x="1404747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9"/>
          <p:cNvSpPr/>
          <p:nvPr/>
        </p:nvSpPr>
        <p:spPr>
          <a:xfrm>
            <a:off x="5028317" y="1739596"/>
            <a:ext cx="2102485" cy="440055"/>
          </a:xfrm>
          <a:custGeom>
            <a:avLst/>
            <a:gdLst/>
            <a:ahLst/>
            <a:cxnLst/>
            <a:rect l="l" t="t" r="r" b="b"/>
            <a:pathLst>
              <a:path w="2102484" h="440055">
                <a:moveTo>
                  <a:pt x="0" y="0"/>
                </a:moveTo>
                <a:lnTo>
                  <a:pt x="2102332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5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085426"/>
              </p:ext>
            </p:extLst>
          </p:nvPr>
        </p:nvGraphicFramePr>
        <p:xfrm>
          <a:off x="4058384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L="50165">
                        <a:lnSpc>
                          <a:spcPts val="1235"/>
                        </a:lnSpc>
                        <a:spcBef>
                          <a:spcPts val="2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41037"/>
              </p:ext>
            </p:extLst>
          </p:nvPr>
        </p:nvGraphicFramePr>
        <p:xfrm>
          <a:off x="3351236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863410"/>
              </p:ext>
            </p:extLst>
          </p:nvPr>
        </p:nvGraphicFramePr>
        <p:xfrm>
          <a:off x="2644100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8" name="object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37452"/>
              </p:ext>
            </p:extLst>
          </p:nvPr>
        </p:nvGraphicFramePr>
        <p:xfrm>
          <a:off x="6151167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L="43815">
                        <a:lnSpc>
                          <a:spcPts val="1190"/>
                        </a:lnSpc>
                        <a:spcBef>
                          <a:spcPts val="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9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5634"/>
              </p:ext>
            </p:extLst>
          </p:nvPr>
        </p:nvGraphicFramePr>
        <p:xfrm>
          <a:off x="5453568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235"/>
                        </a:lnSpc>
                        <a:spcBef>
                          <a:spcPts val="2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0" name="object 25"/>
          <p:cNvSpPr txBox="1"/>
          <p:nvPr/>
        </p:nvSpPr>
        <p:spPr>
          <a:xfrm>
            <a:off x="4932762" y="2360741"/>
            <a:ext cx="181610" cy="172085"/>
          </a:xfrm>
          <a:prstGeom prst="rect">
            <a:avLst/>
          </a:prstGeom>
          <a:ln w="9556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20"/>
              </a:spcBef>
            </a:pPr>
            <a:r>
              <a:rPr sz="1050" b="1" dirty="0"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41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44966"/>
              </p:ext>
            </p:extLst>
          </p:nvPr>
        </p:nvGraphicFramePr>
        <p:xfrm>
          <a:off x="7546351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190"/>
                        </a:lnSpc>
                        <a:spcBef>
                          <a:spcPts val="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2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786873"/>
              </p:ext>
            </p:extLst>
          </p:nvPr>
        </p:nvGraphicFramePr>
        <p:xfrm>
          <a:off x="6848752" y="2174397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190"/>
                        </a:lnSpc>
                        <a:spcBef>
                          <a:spcPts val="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" name="object 28"/>
          <p:cNvSpPr txBox="1"/>
          <p:nvPr/>
        </p:nvSpPr>
        <p:spPr>
          <a:xfrm>
            <a:off x="1077907" y="1376268"/>
            <a:ext cx="53848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MAX</a:t>
            </a:r>
            <a:r>
              <a:rPr sz="1050" b="1" spc="-6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(X)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4" name="object 29"/>
          <p:cNvSpPr txBox="1"/>
          <p:nvPr/>
        </p:nvSpPr>
        <p:spPr>
          <a:xfrm>
            <a:off x="1077907" y="2341427"/>
            <a:ext cx="5010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MIN</a:t>
            </a:r>
            <a:r>
              <a:rPr sz="1050" b="1" spc="-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(O)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5" name="object 30"/>
          <p:cNvSpPr/>
          <p:nvPr/>
        </p:nvSpPr>
        <p:spPr>
          <a:xfrm>
            <a:off x="2218848" y="1739596"/>
            <a:ext cx="2809875" cy="440055"/>
          </a:xfrm>
          <a:custGeom>
            <a:avLst/>
            <a:gdLst/>
            <a:ahLst/>
            <a:cxnLst/>
            <a:rect l="l" t="t" r="r" b="b"/>
            <a:pathLst>
              <a:path w="2809875" h="440055">
                <a:moveTo>
                  <a:pt x="0" y="439572"/>
                </a:moveTo>
                <a:lnTo>
                  <a:pt x="2809468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31"/>
          <p:cNvSpPr/>
          <p:nvPr/>
        </p:nvSpPr>
        <p:spPr>
          <a:xfrm>
            <a:off x="5028317" y="1739596"/>
            <a:ext cx="2809875" cy="440055"/>
          </a:xfrm>
          <a:custGeom>
            <a:avLst/>
            <a:gdLst/>
            <a:ahLst/>
            <a:cxnLst/>
            <a:rect l="l" t="t" r="r" b="b"/>
            <a:pathLst>
              <a:path w="2809875" h="440055">
                <a:moveTo>
                  <a:pt x="0" y="0"/>
                </a:moveTo>
                <a:lnTo>
                  <a:pt x="2809481" y="439572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7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87521"/>
              </p:ext>
            </p:extLst>
          </p:nvPr>
        </p:nvGraphicFramePr>
        <p:xfrm>
          <a:off x="3341685" y="3053555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 marL="49530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L="34925">
                        <a:lnSpc>
                          <a:spcPts val="1150"/>
                        </a:lnSpc>
                        <a:spcBef>
                          <a:spcPts val="10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object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12244"/>
              </p:ext>
            </p:extLst>
          </p:nvPr>
        </p:nvGraphicFramePr>
        <p:xfrm>
          <a:off x="2634536" y="3053555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 marL="49530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9" name="object 34"/>
          <p:cNvSpPr/>
          <p:nvPr/>
        </p:nvSpPr>
        <p:spPr>
          <a:xfrm>
            <a:off x="2218848" y="2714309"/>
            <a:ext cx="697865" cy="344170"/>
          </a:xfrm>
          <a:custGeom>
            <a:avLst/>
            <a:gdLst/>
            <a:ahLst/>
            <a:cxnLst/>
            <a:rect l="l" t="t" r="r" b="b"/>
            <a:pathLst>
              <a:path w="697864" h="344169">
                <a:moveTo>
                  <a:pt x="0" y="0"/>
                </a:moveTo>
                <a:lnTo>
                  <a:pt x="697585" y="344017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35"/>
          <p:cNvSpPr/>
          <p:nvPr/>
        </p:nvSpPr>
        <p:spPr>
          <a:xfrm>
            <a:off x="2218848" y="2714309"/>
            <a:ext cx="1405255" cy="344170"/>
          </a:xfrm>
          <a:custGeom>
            <a:avLst/>
            <a:gdLst/>
            <a:ahLst/>
            <a:cxnLst/>
            <a:rect l="l" t="t" r="r" b="b"/>
            <a:pathLst>
              <a:path w="1405254" h="344169">
                <a:moveTo>
                  <a:pt x="0" y="0"/>
                </a:moveTo>
                <a:lnTo>
                  <a:pt x="1404734" y="344017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36"/>
          <p:cNvSpPr txBox="1"/>
          <p:nvPr/>
        </p:nvSpPr>
        <p:spPr>
          <a:xfrm>
            <a:off x="1077888" y="3220577"/>
            <a:ext cx="53848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MAX</a:t>
            </a:r>
            <a:r>
              <a:rPr sz="1050" b="1" spc="-6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(X)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2" name="object 37"/>
          <p:cNvSpPr/>
          <p:nvPr/>
        </p:nvSpPr>
        <p:spPr>
          <a:xfrm>
            <a:off x="2218848" y="2714309"/>
            <a:ext cx="2102485" cy="344170"/>
          </a:xfrm>
          <a:custGeom>
            <a:avLst/>
            <a:gdLst/>
            <a:ahLst/>
            <a:cxnLst/>
            <a:rect l="l" t="t" r="r" b="b"/>
            <a:pathLst>
              <a:path w="2102485" h="344169">
                <a:moveTo>
                  <a:pt x="0" y="0"/>
                </a:moveTo>
                <a:lnTo>
                  <a:pt x="2102332" y="344017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38"/>
          <p:cNvSpPr/>
          <p:nvPr/>
        </p:nvSpPr>
        <p:spPr>
          <a:xfrm>
            <a:off x="2218848" y="3583916"/>
            <a:ext cx="697865" cy="353695"/>
          </a:xfrm>
          <a:custGeom>
            <a:avLst/>
            <a:gdLst/>
            <a:ahLst/>
            <a:cxnLst/>
            <a:rect l="l" t="t" r="r" b="b"/>
            <a:pathLst>
              <a:path w="697864" h="353695">
                <a:moveTo>
                  <a:pt x="0" y="0"/>
                </a:moveTo>
                <a:lnTo>
                  <a:pt x="697585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9"/>
          <p:cNvSpPr/>
          <p:nvPr/>
        </p:nvSpPr>
        <p:spPr>
          <a:xfrm>
            <a:off x="2218848" y="3583916"/>
            <a:ext cx="1405255" cy="353695"/>
          </a:xfrm>
          <a:custGeom>
            <a:avLst/>
            <a:gdLst/>
            <a:ahLst/>
            <a:cxnLst/>
            <a:rect l="l" t="t" r="r" b="b"/>
            <a:pathLst>
              <a:path w="1405254" h="353695">
                <a:moveTo>
                  <a:pt x="0" y="0"/>
                </a:moveTo>
                <a:lnTo>
                  <a:pt x="1404734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40"/>
          <p:cNvSpPr/>
          <p:nvPr/>
        </p:nvSpPr>
        <p:spPr>
          <a:xfrm>
            <a:off x="2218848" y="3583916"/>
            <a:ext cx="2102485" cy="353695"/>
          </a:xfrm>
          <a:custGeom>
            <a:avLst/>
            <a:gdLst/>
            <a:ahLst/>
            <a:cxnLst/>
            <a:rect l="l" t="t" r="r" b="b"/>
            <a:pathLst>
              <a:path w="2102485" h="353695">
                <a:moveTo>
                  <a:pt x="0" y="0"/>
                </a:moveTo>
                <a:lnTo>
                  <a:pt x="2102332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6" name="objec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35241"/>
              </p:ext>
            </p:extLst>
          </p:nvPr>
        </p:nvGraphicFramePr>
        <p:xfrm>
          <a:off x="2644100" y="3932712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 marR="25400" algn="r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R="25400" algn="r">
                        <a:lnSpc>
                          <a:spcPts val="1130"/>
                        </a:lnSpc>
                        <a:spcBef>
                          <a:spcPts val="12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386608"/>
              </p:ext>
            </p:extLst>
          </p:nvPr>
        </p:nvGraphicFramePr>
        <p:xfrm>
          <a:off x="3341685" y="3932712"/>
          <a:ext cx="525780" cy="52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 marL="49530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130"/>
                        </a:lnSpc>
                        <a:spcBef>
                          <a:spcPts val="12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object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89522"/>
              </p:ext>
            </p:extLst>
          </p:nvPr>
        </p:nvGraphicFramePr>
        <p:xfrm>
          <a:off x="1936951" y="2174397"/>
          <a:ext cx="526415" cy="2637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565">
                <a:tc>
                  <a:txBody>
                    <a:bodyPr/>
                    <a:lstStyle/>
                    <a:p>
                      <a:pPr marR="25400" algn="r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57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65">
                <a:tc>
                  <a:txBody>
                    <a:bodyPr/>
                    <a:lstStyle/>
                    <a:p>
                      <a:pPr marR="25400" algn="r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ts val="1235"/>
                        </a:lnSpc>
                        <a:spcBef>
                          <a:spcPts val="9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57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565">
                <a:tc>
                  <a:txBody>
                    <a:bodyPr/>
                    <a:lstStyle/>
                    <a:p>
                      <a:pPr marR="25400" algn="r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195"/>
                        </a:lnSpc>
                        <a:spcBef>
                          <a:spcPts val="1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56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9" name="object 44"/>
          <p:cNvSpPr txBox="1"/>
          <p:nvPr/>
        </p:nvSpPr>
        <p:spPr>
          <a:xfrm>
            <a:off x="1077895" y="4099732"/>
            <a:ext cx="5010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MIN</a:t>
            </a:r>
            <a:r>
              <a:rPr sz="1050" b="1" spc="-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(O)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0" name="object 45"/>
          <p:cNvSpPr/>
          <p:nvPr/>
        </p:nvSpPr>
        <p:spPr>
          <a:xfrm>
            <a:off x="2218848" y="4463073"/>
            <a:ext cx="697865" cy="353695"/>
          </a:xfrm>
          <a:custGeom>
            <a:avLst/>
            <a:gdLst/>
            <a:ahLst/>
            <a:cxnLst/>
            <a:rect l="l" t="t" r="r" b="b"/>
            <a:pathLst>
              <a:path w="697864" h="353695">
                <a:moveTo>
                  <a:pt x="0" y="0"/>
                </a:moveTo>
                <a:lnTo>
                  <a:pt x="697585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46"/>
          <p:cNvSpPr/>
          <p:nvPr/>
        </p:nvSpPr>
        <p:spPr>
          <a:xfrm>
            <a:off x="2218848" y="4463073"/>
            <a:ext cx="1405255" cy="353695"/>
          </a:xfrm>
          <a:custGeom>
            <a:avLst/>
            <a:gdLst/>
            <a:ahLst/>
            <a:cxnLst/>
            <a:rect l="l" t="t" r="r" b="b"/>
            <a:pathLst>
              <a:path w="1405254" h="353695">
                <a:moveTo>
                  <a:pt x="0" y="0"/>
                </a:moveTo>
                <a:lnTo>
                  <a:pt x="1404734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47"/>
          <p:cNvSpPr/>
          <p:nvPr/>
        </p:nvSpPr>
        <p:spPr>
          <a:xfrm>
            <a:off x="2218848" y="4463073"/>
            <a:ext cx="2102485" cy="353695"/>
          </a:xfrm>
          <a:custGeom>
            <a:avLst/>
            <a:gdLst/>
            <a:ahLst/>
            <a:cxnLst/>
            <a:rect l="l" t="t" r="r" b="b"/>
            <a:pathLst>
              <a:path w="2102485" h="353695">
                <a:moveTo>
                  <a:pt x="0" y="0"/>
                </a:moveTo>
                <a:lnTo>
                  <a:pt x="2102332" y="353568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3" name="object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828786"/>
              </p:ext>
            </p:extLst>
          </p:nvPr>
        </p:nvGraphicFramePr>
        <p:xfrm>
          <a:off x="1936951" y="5084205"/>
          <a:ext cx="526415" cy="869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65">
                <a:tc>
                  <a:txBody>
                    <a:bodyPr/>
                    <a:lstStyle/>
                    <a:p>
                      <a:pPr marL="49530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830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object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18149"/>
              </p:ext>
            </p:extLst>
          </p:nvPr>
        </p:nvGraphicFramePr>
        <p:xfrm>
          <a:off x="2644100" y="5084205"/>
          <a:ext cx="525780" cy="869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65">
                <a:tc>
                  <a:txBody>
                    <a:bodyPr/>
                    <a:lstStyle/>
                    <a:p>
                      <a:pPr marR="25400" algn="r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R="24765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2545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R="25400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7150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object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18919"/>
              </p:ext>
            </p:extLst>
          </p:nvPr>
        </p:nvGraphicFramePr>
        <p:xfrm>
          <a:off x="3341685" y="5084205"/>
          <a:ext cx="525780" cy="869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65">
                <a:tc>
                  <a:txBody>
                    <a:bodyPr/>
                    <a:lstStyle/>
                    <a:p>
                      <a:pPr marL="15875" algn="ctr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240"/>
                        </a:lnSpc>
                        <a:spcBef>
                          <a:spcPts val="9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9690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08">
                <a:tc>
                  <a:txBody>
                    <a:bodyPr/>
                    <a:lstStyle/>
                    <a:p>
                      <a:pPr marL="15875" algn="ct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X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O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6" name="object 51"/>
          <p:cNvSpPr txBox="1"/>
          <p:nvPr/>
        </p:nvSpPr>
        <p:spPr>
          <a:xfrm>
            <a:off x="2110581" y="4849887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1" name="object 52"/>
          <p:cNvSpPr txBox="1"/>
          <p:nvPr/>
        </p:nvSpPr>
        <p:spPr>
          <a:xfrm>
            <a:off x="2808175" y="4849887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2" name="object 53"/>
          <p:cNvSpPr txBox="1"/>
          <p:nvPr/>
        </p:nvSpPr>
        <p:spPr>
          <a:xfrm>
            <a:off x="3515320" y="4849887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3" name="object 54"/>
          <p:cNvSpPr txBox="1"/>
          <p:nvPr/>
        </p:nvSpPr>
        <p:spPr>
          <a:xfrm>
            <a:off x="4298914" y="4849887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4" name="object 55"/>
          <p:cNvSpPr txBox="1"/>
          <p:nvPr/>
        </p:nvSpPr>
        <p:spPr>
          <a:xfrm>
            <a:off x="4298914" y="3970733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5" name="object 56"/>
          <p:cNvSpPr txBox="1"/>
          <p:nvPr/>
        </p:nvSpPr>
        <p:spPr>
          <a:xfrm>
            <a:off x="4298914" y="3091579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6" name="object 57"/>
          <p:cNvSpPr txBox="1"/>
          <p:nvPr/>
        </p:nvSpPr>
        <p:spPr>
          <a:xfrm>
            <a:off x="4298930" y="5385027"/>
            <a:ext cx="21145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. .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7" name="object 58"/>
          <p:cNvSpPr txBox="1"/>
          <p:nvPr/>
        </p:nvSpPr>
        <p:spPr>
          <a:xfrm>
            <a:off x="1077912" y="5590481"/>
            <a:ext cx="7169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TERMINAL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8" name="object 59"/>
          <p:cNvSpPr txBox="1"/>
          <p:nvPr/>
        </p:nvSpPr>
        <p:spPr>
          <a:xfrm>
            <a:off x="2116576" y="5996613"/>
            <a:ext cx="1784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−1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9" name="object 60"/>
          <p:cNvSpPr txBox="1"/>
          <p:nvPr/>
        </p:nvSpPr>
        <p:spPr>
          <a:xfrm>
            <a:off x="2851336" y="599661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0" name="object 61"/>
          <p:cNvSpPr txBox="1"/>
          <p:nvPr/>
        </p:nvSpPr>
        <p:spPr>
          <a:xfrm>
            <a:off x="3521311" y="5996613"/>
            <a:ext cx="1784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+1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1" name="object 62"/>
          <p:cNvSpPr txBox="1"/>
          <p:nvPr/>
        </p:nvSpPr>
        <p:spPr>
          <a:xfrm>
            <a:off x="1079707" y="5996613"/>
            <a:ext cx="3975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Arial"/>
                <a:cs typeface="Arial"/>
              </a:rPr>
              <a:t>Utility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2" name="object 63"/>
          <p:cNvSpPr/>
          <p:nvPr/>
        </p:nvSpPr>
        <p:spPr>
          <a:xfrm>
            <a:off x="4361490" y="5084205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017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2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7636"/>
            <a:ext cx="7886700" cy="199348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Perfect play for deterministic, </a:t>
            </a:r>
            <a:r>
              <a:rPr lang="en-US" sz="2000" dirty="0" smtClean="0"/>
              <a:t>perfect-information games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r>
              <a:rPr lang="en-US" sz="2000" dirty="0"/>
              <a:t>Idea: choose move to position with highest </a:t>
            </a:r>
            <a:r>
              <a:rPr lang="en-US" sz="2000" b="1" dirty="0">
                <a:solidFill>
                  <a:srgbClr val="C00000"/>
                </a:solidFill>
              </a:rPr>
              <a:t>minimax </a:t>
            </a:r>
            <a:r>
              <a:rPr lang="en-US" sz="2000" b="1" dirty="0" smtClean="0">
                <a:solidFill>
                  <a:srgbClr val="C00000"/>
                </a:solidFill>
              </a:rPr>
              <a:t>value </a:t>
            </a:r>
            <a:r>
              <a:rPr lang="en-US" sz="2000" dirty="0" smtClean="0"/>
              <a:t>= </a:t>
            </a:r>
            <a:r>
              <a:rPr lang="en-US" sz="2000" dirty="0"/>
              <a:t>best achievable </a:t>
            </a:r>
            <a:r>
              <a:rPr lang="en-US" sz="2000" dirty="0" smtClean="0"/>
              <a:t>payoff </a:t>
            </a:r>
            <a:r>
              <a:rPr lang="en-US" sz="2000" dirty="0"/>
              <a:t>against best play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E.g</a:t>
            </a:r>
            <a:r>
              <a:rPr lang="en-US" sz="2000" dirty="0"/>
              <a:t>., 2-ply game</a:t>
            </a:r>
            <a:r>
              <a:rPr lang="en-US" sz="2000" dirty="0" smtClean="0"/>
              <a:t>: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6</a:t>
            </a:fld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1595484" y="3513822"/>
            <a:ext cx="6173662" cy="2619896"/>
            <a:chOff x="1595484" y="3513822"/>
            <a:chExt cx="6173662" cy="2619896"/>
          </a:xfrm>
        </p:grpSpPr>
        <p:sp>
          <p:nvSpPr>
            <p:cNvPr id="6" name="object 5"/>
            <p:cNvSpPr txBox="1"/>
            <p:nvPr/>
          </p:nvSpPr>
          <p:spPr>
            <a:xfrm>
              <a:off x="2401007" y="5813678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3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7" name="object 6"/>
            <p:cNvSpPr txBox="1"/>
            <p:nvPr/>
          </p:nvSpPr>
          <p:spPr>
            <a:xfrm>
              <a:off x="3072254" y="5813678"/>
              <a:ext cx="3950970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  <a:tabLst>
                  <a:tab pos="775970" algn="l"/>
                  <a:tab pos="1310640" algn="l"/>
                  <a:tab pos="1916430" algn="l"/>
                  <a:tab pos="2454910" algn="l"/>
                  <a:tab pos="3042285" algn="l"/>
                  <a:tab pos="3801745" algn="l"/>
                </a:tabLst>
              </a:pPr>
              <a:r>
                <a:rPr sz="1900" b="1" spc="15" dirty="0">
                  <a:latin typeface="Arial"/>
                  <a:cs typeface="Arial"/>
                </a:rPr>
                <a:t>12	8	2	4	6	14	5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7601996" y="5813678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2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9" name="object 8"/>
            <p:cNvSpPr txBox="1"/>
            <p:nvPr/>
          </p:nvSpPr>
          <p:spPr>
            <a:xfrm>
              <a:off x="1595484" y="4600139"/>
              <a:ext cx="396240" cy="2679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600" spc="-10" dirty="0">
                  <a:latin typeface="Arial"/>
                  <a:cs typeface="Arial"/>
                </a:rPr>
                <a:t>MIN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0" name="object 9"/>
            <p:cNvSpPr txBox="1"/>
            <p:nvPr/>
          </p:nvSpPr>
          <p:spPr>
            <a:xfrm>
              <a:off x="5175436" y="3513822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3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3497131" y="3944404"/>
              <a:ext cx="357505" cy="3086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1850" dirty="0">
                  <a:latin typeface="Arial"/>
                  <a:cs typeface="Arial"/>
                </a:rPr>
                <a:t>A</a:t>
              </a:r>
              <a:r>
                <a:rPr sz="1850" spc="-240" dirty="0">
                  <a:latin typeface="Arial"/>
                  <a:cs typeface="Arial"/>
                </a:rPr>
                <a:t> </a:t>
              </a:r>
              <a:r>
                <a:rPr sz="1725" spc="7" baseline="-33816" dirty="0">
                  <a:latin typeface="Arial"/>
                  <a:cs typeface="Arial"/>
                </a:rPr>
                <a:t>1</a:t>
              </a:r>
              <a:endParaRPr sz="1725" baseline="-33816">
                <a:latin typeface="Arial"/>
                <a:cs typeface="Arial"/>
              </a:endParaRPr>
            </a:p>
          </p:txBody>
        </p:sp>
        <p:sp>
          <p:nvSpPr>
            <p:cNvPr id="12" name="object 11"/>
            <p:cNvSpPr txBox="1"/>
            <p:nvPr/>
          </p:nvSpPr>
          <p:spPr>
            <a:xfrm>
              <a:off x="5903273" y="3944404"/>
              <a:ext cx="365760" cy="3086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1850" dirty="0">
                  <a:latin typeface="Arial"/>
                  <a:cs typeface="Arial"/>
                </a:rPr>
                <a:t>A</a:t>
              </a:r>
              <a:r>
                <a:rPr sz="1850" spc="-175" dirty="0">
                  <a:latin typeface="Arial"/>
                  <a:cs typeface="Arial"/>
                </a:rPr>
                <a:t> </a:t>
              </a:r>
              <a:r>
                <a:rPr sz="1725" spc="7" baseline="-33816" dirty="0">
                  <a:latin typeface="Arial"/>
                  <a:cs typeface="Arial"/>
                </a:rPr>
                <a:t>3</a:t>
              </a:r>
              <a:endParaRPr sz="1725" baseline="-33816" dirty="0">
                <a:latin typeface="Arial"/>
                <a:cs typeface="Arial"/>
              </a:endParaRPr>
            </a:p>
          </p:txBody>
        </p:sp>
        <p:sp>
          <p:nvSpPr>
            <p:cNvPr id="13" name="object 12"/>
            <p:cNvSpPr txBox="1"/>
            <p:nvPr/>
          </p:nvSpPr>
          <p:spPr>
            <a:xfrm>
              <a:off x="4645376" y="3944404"/>
              <a:ext cx="357505" cy="3086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5"/>
                </a:spcBef>
              </a:pPr>
              <a:r>
                <a:rPr sz="1850" dirty="0">
                  <a:latin typeface="Arial"/>
                  <a:cs typeface="Arial"/>
                </a:rPr>
                <a:t>A</a:t>
              </a:r>
              <a:r>
                <a:rPr sz="1850" spc="-240" dirty="0">
                  <a:latin typeface="Arial"/>
                  <a:cs typeface="Arial"/>
                </a:rPr>
                <a:t> </a:t>
              </a:r>
              <a:r>
                <a:rPr sz="1725" spc="7" baseline="-33816" dirty="0">
                  <a:latin typeface="Arial"/>
                  <a:cs typeface="Arial"/>
                </a:rPr>
                <a:t>2</a:t>
              </a:r>
              <a:endParaRPr sz="1725" baseline="-33816">
                <a:latin typeface="Arial"/>
                <a:cs typeface="Arial"/>
              </a:endParaRPr>
            </a:p>
          </p:txBody>
        </p:sp>
        <p:sp>
          <p:nvSpPr>
            <p:cNvPr id="14" name="object 13"/>
            <p:cNvSpPr/>
            <p:nvPr/>
          </p:nvSpPr>
          <p:spPr>
            <a:xfrm>
              <a:off x="3189651" y="4877101"/>
              <a:ext cx="67945" cy="687070"/>
            </a:xfrm>
            <a:custGeom>
              <a:avLst/>
              <a:gdLst/>
              <a:ahLst/>
              <a:cxnLst/>
              <a:rect l="l" t="t" r="r" b="b"/>
              <a:pathLst>
                <a:path w="67945" h="687070">
                  <a:moveTo>
                    <a:pt x="67335" y="0"/>
                  </a:moveTo>
                  <a:lnTo>
                    <a:pt x="0" y="687031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6202536" y="4877101"/>
              <a:ext cx="387350" cy="687070"/>
            </a:xfrm>
            <a:custGeom>
              <a:avLst/>
              <a:gdLst/>
              <a:ahLst/>
              <a:cxnLst/>
              <a:rect l="l" t="t" r="r" b="b"/>
              <a:pathLst>
                <a:path w="387350" h="687070">
                  <a:moveTo>
                    <a:pt x="387121" y="0"/>
                  </a:moveTo>
                  <a:lnTo>
                    <a:pt x="0" y="687031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 txBox="1"/>
            <p:nvPr/>
          </p:nvSpPr>
          <p:spPr>
            <a:xfrm>
              <a:off x="2242143" y="5229714"/>
              <a:ext cx="1450975" cy="2197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20"/>
                </a:spcBef>
                <a:tabLst>
                  <a:tab pos="631825" algn="l"/>
                  <a:tab pos="1119505" algn="l"/>
                </a:tabLst>
              </a:pP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12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11	</a:t>
              </a: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04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12	</a:t>
              </a:r>
              <a:r>
                <a:rPr sz="1875" spc="15" baseline="24444" dirty="0">
                  <a:latin typeface="Arial"/>
                  <a:cs typeface="Arial"/>
                </a:rPr>
                <a:t>A</a:t>
              </a:r>
              <a:r>
                <a:rPr sz="1875" spc="-157" baseline="24444" dirty="0">
                  <a:latin typeface="Arial"/>
                  <a:cs typeface="Arial"/>
                </a:rPr>
                <a:t> </a:t>
              </a:r>
              <a:r>
                <a:rPr sz="1275" spc="22" baseline="3267" dirty="0">
                  <a:latin typeface="Arial"/>
                  <a:cs typeface="Arial"/>
                </a:rPr>
                <a:t>13</a:t>
              </a:r>
              <a:endParaRPr sz="1275" baseline="3267" dirty="0">
                <a:latin typeface="Arial"/>
                <a:cs typeface="Arial"/>
              </a:endParaRPr>
            </a:p>
          </p:txBody>
        </p:sp>
        <p:sp>
          <p:nvSpPr>
            <p:cNvPr id="17" name="object 16"/>
            <p:cNvSpPr txBox="1"/>
            <p:nvPr/>
          </p:nvSpPr>
          <p:spPr>
            <a:xfrm>
              <a:off x="5058164" y="5222132"/>
              <a:ext cx="344170" cy="2197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0"/>
                </a:spcBef>
              </a:pP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79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23</a:t>
              </a:r>
              <a:endParaRPr sz="850">
                <a:latin typeface="Arial"/>
                <a:cs typeface="Arial"/>
              </a:endParaRPr>
            </a:p>
          </p:txBody>
        </p:sp>
        <p:sp>
          <p:nvSpPr>
            <p:cNvPr id="18" name="object 17"/>
            <p:cNvSpPr txBox="1"/>
            <p:nvPr/>
          </p:nvSpPr>
          <p:spPr>
            <a:xfrm>
              <a:off x="4203035" y="5217090"/>
              <a:ext cx="814069" cy="2197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20"/>
                </a:spcBef>
                <a:tabLst>
                  <a:tab pos="494665" algn="l"/>
                </a:tabLst>
              </a:pP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12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21	</a:t>
              </a: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65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22</a:t>
              </a:r>
              <a:endParaRPr sz="850">
                <a:latin typeface="Arial"/>
                <a:cs typeface="Arial"/>
              </a:endParaRPr>
            </a:p>
          </p:txBody>
        </p:sp>
        <p:sp>
          <p:nvSpPr>
            <p:cNvPr id="19" name="object 18"/>
            <p:cNvSpPr txBox="1"/>
            <p:nvPr/>
          </p:nvSpPr>
          <p:spPr>
            <a:xfrm>
              <a:off x="5936712" y="5217090"/>
              <a:ext cx="1330960" cy="2197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20"/>
                </a:spcBef>
                <a:tabLst>
                  <a:tab pos="572135" algn="l"/>
                  <a:tab pos="1011555" algn="l"/>
                </a:tabLst>
              </a:pP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12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31	</a:t>
              </a:r>
              <a:r>
                <a:rPr sz="1875" spc="15" baseline="22222" dirty="0">
                  <a:latin typeface="Arial"/>
                  <a:cs typeface="Arial"/>
                </a:rPr>
                <a:t>A</a:t>
              </a:r>
              <a:r>
                <a:rPr sz="1875" spc="-104" baseline="22222" dirty="0">
                  <a:latin typeface="Arial"/>
                  <a:cs typeface="Arial"/>
                </a:rPr>
                <a:t> </a:t>
              </a:r>
              <a:r>
                <a:rPr sz="850" spc="15" dirty="0">
                  <a:latin typeface="Arial"/>
                  <a:cs typeface="Arial"/>
                </a:rPr>
                <a:t>32	</a:t>
              </a:r>
              <a:r>
                <a:rPr sz="1875" spc="15" baseline="24444" dirty="0">
                  <a:latin typeface="Arial"/>
                  <a:cs typeface="Arial"/>
                </a:rPr>
                <a:t>A</a:t>
              </a:r>
              <a:r>
                <a:rPr sz="1875" spc="-165" baseline="24444" dirty="0">
                  <a:latin typeface="Arial"/>
                  <a:cs typeface="Arial"/>
                </a:rPr>
                <a:t> </a:t>
              </a:r>
              <a:r>
                <a:rPr sz="1275" spc="22" baseline="3267" dirty="0">
                  <a:latin typeface="Arial"/>
                  <a:cs typeface="Arial"/>
                </a:rPr>
                <a:t>33</a:t>
              </a:r>
              <a:endParaRPr sz="1275" baseline="3267" dirty="0">
                <a:latin typeface="Arial"/>
                <a:cs typeface="Arial"/>
              </a:endParaRPr>
            </a:p>
          </p:txBody>
        </p:sp>
        <p:sp>
          <p:nvSpPr>
            <p:cNvPr id="20" name="object 19"/>
            <p:cNvSpPr/>
            <p:nvPr/>
          </p:nvSpPr>
          <p:spPr>
            <a:xfrm>
              <a:off x="2448073" y="4876605"/>
              <a:ext cx="808990" cy="687070"/>
            </a:xfrm>
            <a:custGeom>
              <a:avLst/>
              <a:gdLst/>
              <a:ahLst/>
              <a:cxnLst/>
              <a:rect l="l" t="t" r="r" b="b"/>
              <a:pathLst>
                <a:path w="808989" h="687070">
                  <a:moveTo>
                    <a:pt x="808913" y="0"/>
                  </a:moveTo>
                  <a:lnTo>
                    <a:pt x="0" y="687057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257000" y="4872415"/>
              <a:ext cx="630555" cy="695960"/>
            </a:xfrm>
            <a:custGeom>
              <a:avLst/>
              <a:gdLst/>
              <a:ahLst/>
              <a:cxnLst/>
              <a:rect l="l" t="t" r="r" b="b"/>
              <a:pathLst>
                <a:path w="630554" h="695960">
                  <a:moveTo>
                    <a:pt x="0" y="0"/>
                  </a:moveTo>
                  <a:lnTo>
                    <a:pt x="630326" y="695452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6589314" y="4876605"/>
              <a:ext cx="1046480" cy="693420"/>
            </a:xfrm>
            <a:custGeom>
              <a:avLst/>
              <a:gdLst/>
              <a:ahLst/>
              <a:cxnLst/>
              <a:rect l="l" t="t" r="r" b="b"/>
              <a:pathLst>
                <a:path w="1046479" h="693420">
                  <a:moveTo>
                    <a:pt x="0" y="0"/>
                  </a:moveTo>
                  <a:lnTo>
                    <a:pt x="1046340" y="693369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4990384" y="3884901"/>
              <a:ext cx="1617980" cy="712470"/>
            </a:xfrm>
            <a:custGeom>
              <a:avLst/>
              <a:gdLst/>
              <a:ahLst/>
              <a:cxnLst/>
              <a:rect l="l" t="t" r="r" b="b"/>
              <a:pathLst>
                <a:path w="1617979" h="712470">
                  <a:moveTo>
                    <a:pt x="0" y="0"/>
                  </a:moveTo>
                  <a:lnTo>
                    <a:pt x="1617840" y="712266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4990384" y="3884901"/>
              <a:ext cx="0" cy="708660"/>
            </a:xfrm>
            <a:custGeom>
              <a:avLst/>
              <a:gdLst/>
              <a:ahLst/>
              <a:cxnLst/>
              <a:rect l="l" t="t" r="r" b="b"/>
              <a:pathLst>
                <a:path h="708660">
                  <a:moveTo>
                    <a:pt x="0" y="0"/>
                  </a:moveTo>
                  <a:lnTo>
                    <a:pt x="0" y="708063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/>
            <p:cNvSpPr/>
            <p:nvPr/>
          </p:nvSpPr>
          <p:spPr>
            <a:xfrm>
              <a:off x="3246497" y="3884901"/>
              <a:ext cx="1744345" cy="714375"/>
            </a:xfrm>
            <a:custGeom>
              <a:avLst/>
              <a:gdLst/>
              <a:ahLst/>
              <a:cxnLst/>
              <a:rect l="l" t="t" r="r" b="b"/>
              <a:pathLst>
                <a:path w="1744345" h="714375">
                  <a:moveTo>
                    <a:pt x="1743900" y="0"/>
                  </a:moveTo>
                  <a:lnTo>
                    <a:pt x="0" y="714375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4990384" y="4870319"/>
              <a:ext cx="609600" cy="704215"/>
            </a:xfrm>
            <a:custGeom>
              <a:avLst/>
              <a:gdLst/>
              <a:ahLst/>
              <a:cxnLst/>
              <a:rect l="l" t="t" r="r" b="b"/>
              <a:pathLst>
                <a:path w="609600" h="704214">
                  <a:moveTo>
                    <a:pt x="0" y="0"/>
                  </a:moveTo>
                  <a:lnTo>
                    <a:pt x="609307" y="703859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4990384" y="4870319"/>
              <a:ext cx="33655" cy="733425"/>
            </a:xfrm>
            <a:custGeom>
              <a:avLst/>
              <a:gdLst/>
              <a:ahLst/>
              <a:cxnLst/>
              <a:rect l="l" t="t" r="r" b="b"/>
              <a:pathLst>
                <a:path w="33654" h="733425">
                  <a:moveTo>
                    <a:pt x="0" y="0"/>
                  </a:moveTo>
                  <a:lnTo>
                    <a:pt x="33616" y="733285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4435687" y="4868223"/>
              <a:ext cx="554990" cy="695960"/>
            </a:xfrm>
            <a:custGeom>
              <a:avLst/>
              <a:gdLst/>
              <a:ahLst/>
              <a:cxnLst/>
              <a:rect l="l" t="t" r="r" b="b"/>
              <a:pathLst>
                <a:path w="554989" h="695960">
                  <a:moveTo>
                    <a:pt x="554697" y="0"/>
                  </a:moveTo>
                  <a:lnTo>
                    <a:pt x="0" y="695452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/>
            <p:cNvSpPr txBox="1"/>
            <p:nvPr/>
          </p:nvSpPr>
          <p:spPr>
            <a:xfrm>
              <a:off x="3399570" y="4498478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3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30" name="object 29"/>
            <p:cNvSpPr txBox="1"/>
            <p:nvPr/>
          </p:nvSpPr>
          <p:spPr>
            <a:xfrm>
              <a:off x="5166949" y="4498478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2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31" name="object 30"/>
            <p:cNvSpPr txBox="1"/>
            <p:nvPr/>
          </p:nvSpPr>
          <p:spPr>
            <a:xfrm>
              <a:off x="6749112" y="4498478"/>
              <a:ext cx="161925" cy="3200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1900" b="1" spc="15" dirty="0">
                  <a:latin typeface="Arial"/>
                  <a:cs typeface="Arial"/>
                </a:rPr>
                <a:t>2</a:t>
              </a:r>
              <a:endParaRPr sz="1900">
                <a:latin typeface="Arial"/>
                <a:cs typeface="Arial"/>
              </a:endParaRPr>
            </a:p>
          </p:txBody>
        </p:sp>
        <p:sp>
          <p:nvSpPr>
            <p:cNvPr id="56" name="object 55"/>
            <p:cNvSpPr/>
            <p:nvPr/>
          </p:nvSpPr>
          <p:spPr>
            <a:xfrm>
              <a:off x="6589314" y="4876631"/>
              <a:ext cx="337820" cy="694690"/>
            </a:xfrm>
            <a:custGeom>
              <a:avLst/>
              <a:gdLst/>
              <a:ahLst/>
              <a:cxnLst/>
              <a:rect l="l" t="t" r="r" b="b"/>
              <a:pathLst>
                <a:path w="337820" h="694689">
                  <a:moveTo>
                    <a:pt x="0" y="0"/>
                  </a:moveTo>
                  <a:lnTo>
                    <a:pt x="337223" y="694397"/>
                  </a:lnTo>
                </a:path>
              </a:pathLst>
            </a:custGeom>
            <a:ln w="16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8"/>
            <p:cNvSpPr txBox="1"/>
            <p:nvPr/>
          </p:nvSpPr>
          <p:spPr>
            <a:xfrm>
              <a:off x="1598253" y="3588755"/>
              <a:ext cx="491743" cy="257763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en-US" sz="1600" spc="-10" dirty="0" smtClean="0">
                  <a:latin typeface="Arial"/>
                  <a:cs typeface="Arial"/>
                </a:rPr>
                <a:t>MAX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4833657" y="3588755"/>
              <a:ext cx="282496" cy="290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flipH="1">
              <a:off x="3078434" y="5558768"/>
              <a:ext cx="282496" cy="290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flipH="1">
              <a:off x="2308153" y="5554149"/>
              <a:ext cx="282496" cy="290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flipH="1">
              <a:off x="3774238" y="5551725"/>
              <a:ext cx="282496" cy="290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 flipH="1">
              <a:off x="6772072" y="5561495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5441764" y="5561495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6067680" y="5568375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7486650" y="5566682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4333211" y="5554149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 flipH="1">
              <a:off x="4882791" y="5602683"/>
              <a:ext cx="282496" cy="29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058681" y="4563019"/>
              <a:ext cx="343420" cy="3450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815621" y="4535698"/>
              <a:ext cx="343420" cy="3450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35411" y="4574256"/>
              <a:ext cx="343420" cy="3450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3329796" y="3890513"/>
            <a:ext cx="1621766" cy="672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4" idx="4"/>
          </p:cNvCxnSpPr>
          <p:nvPr/>
        </p:nvCxnSpPr>
        <p:spPr>
          <a:xfrm flipH="1">
            <a:off x="2456079" y="4908076"/>
            <a:ext cx="774312" cy="634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0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116000"/>
            <a:ext cx="7886700" cy="4919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M</a:t>
            </a:r>
            <a:r>
              <a:rPr lang="en-US" sz="1100" dirty="0" smtClean="0">
                <a:solidFill>
                  <a:srgbClr val="C00000"/>
                </a:solidFill>
              </a:rPr>
              <a:t>INIMAX</a:t>
            </a:r>
            <a:r>
              <a:rPr lang="en-US" sz="1400" dirty="0" smtClean="0">
                <a:solidFill>
                  <a:srgbClr val="C00000"/>
                </a:solidFill>
              </a:rPr>
              <a:t>-D</a:t>
            </a:r>
            <a:r>
              <a:rPr lang="en-US" sz="1100" dirty="0" smtClean="0">
                <a:solidFill>
                  <a:srgbClr val="C00000"/>
                </a:solidFill>
              </a:rPr>
              <a:t>ECISION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action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inputs</a:t>
            </a:r>
            <a:r>
              <a:rPr lang="en-US" sz="1400" dirty="0"/>
              <a:t>: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, current state in game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the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1400" dirty="0"/>
              <a:t> in </a:t>
            </a:r>
            <a:r>
              <a:rPr lang="en-US" sz="1400" dirty="0" smtClean="0"/>
              <a:t>A</a:t>
            </a:r>
            <a:r>
              <a:rPr lang="en-US" sz="1100" dirty="0" smtClean="0"/>
              <a:t>CTIONS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maximizing </a:t>
            </a:r>
            <a:r>
              <a:rPr lang="en-US" sz="1400" dirty="0" smtClean="0"/>
              <a:t>M</a:t>
            </a:r>
            <a:r>
              <a:rPr lang="en-US" sz="1100" dirty="0" smtClean="0"/>
              <a:t>IN</a:t>
            </a:r>
            <a:r>
              <a:rPr lang="en-US" sz="1400" dirty="0" smtClean="0"/>
              <a:t>-V</a:t>
            </a:r>
            <a:r>
              <a:rPr lang="en-US" sz="1100" dirty="0" smtClean="0"/>
              <a:t>ALUE</a:t>
            </a:r>
            <a:r>
              <a:rPr lang="en-US" sz="1400" dirty="0" smtClean="0"/>
              <a:t>(R</a:t>
            </a:r>
            <a:r>
              <a:rPr lang="en-US" sz="1100" dirty="0" smtClean="0"/>
              <a:t>ESULT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, state</a:t>
            </a:r>
            <a:r>
              <a:rPr lang="en-US" sz="1400" dirty="0" smtClean="0"/>
              <a:t>))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M</a:t>
            </a:r>
            <a:r>
              <a:rPr lang="en-US" sz="1000" dirty="0" smtClean="0">
                <a:solidFill>
                  <a:srgbClr val="C00000"/>
                </a:solidFill>
              </a:rPr>
              <a:t>AX</a:t>
            </a:r>
            <a:r>
              <a:rPr lang="en-US" sz="1400" dirty="0" smtClean="0">
                <a:solidFill>
                  <a:srgbClr val="C00000"/>
                </a:solidFill>
              </a:rPr>
              <a:t>-V</a:t>
            </a:r>
            <a:r>
              <a:rPr lang="en-US" sz="1000" dirty="0" smtClean="0">
                <a:solidFill>
                  <a:srgbClr val="C00000"/>
                </a:solidFill>
              </a:rPr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 utility value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1400" dirty="0"/>
              <a:t> </a:t>
            </a:r>
            <a:r>
              <a:rPr lang="en-US" sz="1400" dirty="0" smtClean="0"/>
              <a:t>T</a:t>
            </a:r>
            <a:r>
              <a:rPr lang="en-US" sz="1100" dirty="0" smtClean="0"/>
              <a:t>ERMINAL</a:t>
            </a:r>
            <a:r>
              <a:rPr lang="en-US" sz="1400" dirty="0" smtClean="0"/>
              <a:t>-T</a:t>
            </a:r>
            <a:r>
              <a:rPr lang="en-US" sz="1100" dirty="0" smtClean="0"/>
              <a:t>EST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dirty="0" smtClean="0"/>
              <a:t>U</a:t>
            </a:r>
            <a:r>
              <a:rPr lang="en-US" sz="1100" dirty="0" smtClean="0"/>
              <a:t>TILITY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</a:t>
            </a:r>
          </a:p>
          <a:p>
            <a:pPr marL="360000" indent="0">
              <a:buNone/>
            </a:pP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 −∞</a:t>
            </a:r>
          </a:p>
          <a:p>
            <a:pPr marL="360000" indent="0">
              <a:buNone/>
            </a:pP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n-US" sz="1400" dirty="0" smtClean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a, s </a:t>
            </a:r>
            <a:r>
              <a:rPr lang="en-US" sz="1400" dirty="0"/>
              <a:t>in </a:t>
            </a:r>
            <a:r>
              <a:rPr lang="en-US" sz="1400" dirty="0" smtClean="0"/>
              <a:t>S</a:t>
            </a:r>
            <a:r>
              <a:rPr lang="en-US" sz="1100" dirty="0" smtClean="0"/>
              <a:t>UCCESSORS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do</a:t>
            </a:r>
            <a:r>
              <a:rPr lang="en-US" sz="1400" dirty="0"/>
              <a:t> </a:t>
            </a:r>
            <a:r>
              <a:rPr lang="en-US" sz="1400" dirty="0" smtClean="0"/>
              <a:t>v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sz="1400" dirty="0" smtClean="0"/>
              <a:t> M</a:t>
            </a:r>
            <a:r>
              <a:rPr lang="en-US" sz="1100" dirty="0" smtClean="0"/>
              <a:t>AX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, </a:t>
            </a:r>
            <a:r>
              <a:rPr lang="en-US" sz="1400" dirty="0" smtClean="0"/>
              <a:t>M</a:t>
            </a:r>
            <a:r>
              <a:rPr lang="en-US" sz="1100" dirty="0" smtClean="0"/>
              <a:t>IN</a:t>
            </a:r>
            <a:r>
              <a:rPr lang="en-US" sz="1400" dirty="0" smtClean="0"/>
              <a:t>-V</a:t>
            </a:r>
            <a:r>
              <a:rPr lang="en-US" sz="1100" dirty="0" smtClean="0"/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sz="1400" dirty="0"/>
              <a:t>))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function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M</a:t>
            </a:r>
            <a:r>
              <a:rPr lang="en-US" sz="1100" dirty="0" smtClean="0">
                <a:solidFill>
                  <a:srgbClr val="C00000"/>
                </a:solidFill>
              </a:rPr>
              <a:t>IN</a:t>
            </a:r>
            <a:r>
              <a:rPr lang="en-US" sz="1400" dirty="0" smtClean="0">
                <a:solidFill>
                  <a:srgbClr val="C00000"/>
                </a:solidFill>
              </a:rPr>
              <a:t>-V</a:t>
            </a:r>
            <a:r>
              <a:rPr lang="en-US" sz="1100" dirty="0" smtClean="0">
                <a:solidFill>
                  <a:srgbClr val="C00000"/>
                </a:solidFill>
              </a:rPr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returns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 utility value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if</a:t>
            </a:r>
            <a:r>
              <a:rPr lang="en-US" sz="1400" dirty="0"/>
              <a:t> </a:t>
            </a:r>
            <a:r>
              <a:rPr lang="en-US" sz="1400" dirty="0" smtClean="0"/>
              <a:t>T</a:t>
            </a:r>
            <a:r>
              <a:rPr lang="en-US" sz="1100" dirty="0" smtClean="0"/>
              <a:t>ERMINAL</a:t>
            </a:r>
            <a:r>
              <a:rPr lang="en-US" sz="1400" dirty="0" smtClean="0"/>
              <a:t>-T</a:t>
            </a:r>
            <a:r>
              <a:rPr lang="en-US" sz="1100" dirty="0" smtClean="0"/>
              <a:t>EST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dirty="0" smtClean="0"/>
              <a:t>U</a:t>
            </a:r>
            <a:r>
              <a:rPr lang="en-US" sz="1100" dirty="0" smtClean="0"/>
              <a:t>TILITY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</a:t>
            </a:r>
          </a:p>
          <a:p>
            <a:pPr marL="360000" indent="0">
              <a:buNone/>
            </a:pP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 smtClean="0"/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en-US" sz="1400" dirty="0"/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a, s </a:t>
            </a:r>
            <a:r>
              <a:rPr lang="en-US" sz="1400" dirty="0"/>
              <a:t>in </a:t>
            </a:r>
            <a:r>
              <a:rPr lang="en-US" sz="1400" dirty="0" smtClean="0"/>
              <a:t>S</a:t>
            </a:r>
            <a:r>
              <a:rPr lang="en-US" sz="1100" dirty="0" smtClean="0"/>
              <a:t>UCCESSORS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US" sz="1400" dirty="0"/>
              <a:t>)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do</a:t>
            </a:r>
            <a:r>
              <a:rPr lang="en-US" sz="1400" dirty="0"/>
              <a:t> </a:t>
            </a:r>
            <a:r>
              <a:rPr lang="en-US" sz="1400" dirty="0" smtClean="0"/>
              <a:t>v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sz="1400" dirty="0" smtClean="0"/>
              <a:t> M</a:t>
            </a:r>
            <a:r>
              <a:rPr lang="en-US" sz="1100" dirty="0" smtClean="0"/>
              <a:t>IN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v</a:t>
            </a:r>
            <a:r>
              <a:rPr lang="en-US" sz="1400" dirty="0"/>
              <a:t>, </a:t>
            </a:r>
            <a:r>
              <a:rPr lang="en-US" sz="1400" dirty="0" smtClean="0"/>
              <a:t>M</a:t>
            </a:r>
            <a:r>
              <a:rPr lang="en-US" sz="1100" dirty="0" smtClean="0"/>
              <a:t>AX</a:t>
            </a:r>
            <a:r>
              <a:rPr lang="en-US" sz="1400" dirty="0" smtClean="0"/>
              <a:t>-V</a:t>
            </a:r>
            <a:r>
              <a:rPr lang="en-US" sz="1100" dirty="0" smtClean="0"/>
              <a:t>ALUE</a:t>
            </a:r>
            <a:r>
              <a:rPr lang="en-US" sz="1400" dirty="0" smtClean="0"/>
              <a:t>(</a:t>
            </a:r>
            <a:r>
              <a:rPr lang="en-US" sz="1400" i="1" dirty="0" smtClean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sz="1400" dirty="0"/>
              <a:t>))</a:t>
            </a:r>
          </a:p>
          <a:p>
            <a:pPr marL="360000" indent="0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return</a:t>
            </a:r>
            <a:r>
              <a:rPr lang="en-US" sz="1400" dirty="0"/>
              <a:t>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v</a:t>
            </a:r>
            <a:endParaRPr lang="en-US" sz="700" i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20000" y="2202874"/>
            <a:ext cx="770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0000" y="4109258"/>
            <a:ext cx="770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minimax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u="sng" dirty="0" smtClean="0">
                    <a:solidFill>
                      <a:srgbClr val="FF00FF"/>
                    </a:solidFill>
                  </a:rPr>
                  <a:t>Complete</a:t>
                </a:r>
                <a:r>
                  <a:rPr lang="en-US" sz="2000" u="sng" dirty="0">
                    <a:solidFill>
                      <a:srgbClr val="FF00FF"/>
                    </a:solidFill>
                  </a:rPr>
                  <a:t>:</a:t>
                </a:r>
                <a:endParaRPr lang="en-US" sz="2000" dirty="0" smtClean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>Only if </a:t>
                </a:r>
                <a:r>
                  <a:rPr lang="en-US" sz="2000" dirty="0"/>
                  <a:t>tree is </a:t>
                </a:r>
                <a:r>
                  <a:rPr lang="en-US" sz="2000" dirty="0" smtClean="0"/>
                  <a:t>finite </a:t>
                </a:r>
                <a:r>
                  <a:rPr lang="en-US" sz="2000" dirty="0"/>
                  <a:t>(chess has </a:t>
                </a:r>
                <a:r>
                  <a:rPr lang="en-US" sz="2000" dirty="0" smtClean="0"/>
                  <a:t>specific </a:t>
                </a:r>
                <a:r>
                  <a:rPr lang="en-US" sz="2000" dirty="0"/>
                  <a:t>rules for this</a:t>
                </a:r>
                <a:r>
                  <a:rPr lang="en-US" sz="2000" dirty="0" smtClean="0"/>
                  <a:t>).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u="sng" dirty="0" smtClean="0">
                    <a:solidFill>
                      <a:srgbClr val="FF00FF"/>
                    </a:solidFill>
                  </a:rPr>
                  <a:t>Optimal: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Yes</a:t>
                </a:r>
                <a:r>
                  <a:rPr lang="en-US" sz="2000" dirty="0"/>
                  <a:t>, against an optimal opponent. Otherwise??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u="sng" dirty="0" smtClean="0">
                    <a:solidFill>
                      <a:srgbClr val="FF00FF"/>
                    </a:solidFill>
                  </a:rPr>
                  <a:t>Time complexity:</a:t>
                </a:r>
                <a:endParaRPr lang="en-US" sz="2000" u="sng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rgbClr val="FF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err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</m:e>
                    </m:d>
                  </m:oMath>
                </a14:m>
                <a:endParaRPr lang="en-US" sz="2000" u="sng" dirty="0" smtClean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endParaRPr lang="en-US" sz="2000" u="sng" dirty="0" smtClean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sz="2000" u="sng" dirty="0" smtClean="0">
                    <a:solidFill>
                      <a:srgbClr val="FF00FF"/>
                    </a:solidFill>
                  </a:rPr>
                  <a:t>Space complexity:</a:t>
                </a:r>
                <a:endParaRPr lang="en-US" sz="2000" u="sng" dirty="0">
                  <a:solidFill>
                    <a:srgbClr val="FF00FF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𝒃𝒎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(depth-first </a:t>
                </a:r>
                <a:r>
                  <a:rPr lang="en-US" sz="2000" dirty="0"/>
                  <a:t>exploration)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For </a:t>
                </a:r>
                <a:r>
                  <a:rPr lang="en-US" sz="2000" dirty="0"/>
                  <a:t>chess, b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≈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35, m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≈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100 for </a:t>
                </a:r>
                <a:r>
                  <a:rPr lang="en-US" sz="2000" dirty="0" smtClean="0"/>
                  <a:t>“reasonable” </a:t>
                </a:r>
                <a:r>
                  <a:rPr lang="en-US" sz="2000" dirty="0"/>
                  <a:t>games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⇒ exact </a:t>
                </a:r>
                <a:r>
                  <a:rPr lang="en-US" sz="2000" dirty="0"/>
                  <a:t>solution completely infeasible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But </a:t>
                </a:r>
                <a:r>
                  <a:rPr lang="en-US" sz="2000" dirty="0"/>
                  <a:t>do we need to explore every path</a:t>
                </a:r>
                <a:r>
                  <a:rPr lang="en-US" sz="2000" dirty="0" smtClean="0"/>
                  <a:t>?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/>
              <a:t> </a:t>
            </a:r>
            <a:r>
              <a:rPr lang="en-US" dirty="0"/>
              <a:t>pruning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BC8A0-FBD6-4F47-BA15-040AB56A9E66}" type="slidenum">
              <a:rPr lang="en-US" smtClean="0"/>
              <a:t>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1440000" y="1869781"/>
            <a:ext cx="4686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"/>
                <a:cs typeface="Arial"/>
              </a:rPr>
              <a:t>MAX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2255352" y="4077775"/>
            <a:ext cx="1638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dirty="0">
                <a:latin typeface="Arial"/>
                <a:cs typeface="Arial"/>
              </a:rPr>
              <a:t>3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440000" y="2849421"/>
            <a:ext cx="4006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"/>
                <a:cs typeface="Arial"/>
              </a:rPr>
              <a:t>MIN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3053458" y="3129622"/>
            <a:ext cx="68580" cy="695960"/>
          </a:xfrm>
          <a:custGeom>
            <a:avLst/>
            <a:gdLst/>
            <a:ahLst/>
            <a:cxnLst/>
            <a:rect l="l" t="t" r="r" b="b"/>
            <a:pathLst>
              <a:path w="68579" h="695960">
                <a:moveTo>
                  <a:pt x="68148" y="0"/>
                </a:moveTo>
                <a:lnTo>
                  <a:pt x="0" y="695413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2302825" y="3129114"/>
            <a:ext cx="819150" cy="695960"/>
          </a:xfrm>
          <a:custGeom>
            <a:avLst/>
            <a:gdLst/>
            <a:ahLst/>
            <a:cxnLst/>
            <a:rect l="l" t="t" r="r" b="b"/>
            <a:pathLst>
              <a:path w="819150" h="695960">
                <a:moveTo>
                  <a:pt x="818794" y="0"/>
                </a:moveTo>
                <a:lnTo>
                  <a:pt x="0" y="695439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3121632" y="3124860"/>
            <a:ext cx="638175" cy="704215"/>
          </a:xfrm>
          <a:custGeom>
            <a:avLst/>
            <a:gdLst/>
            <a:ahLst/>
            <a:cxnLst/>
            <a:rect l="l" t="t" r="r" b="b"/>
            <a:pathLst>
              <a:path w="638175" h="704214">
                <a:moveTo>
                  <a:pt x="0" y="0"/>
                </a:moveTo>
                <a:lnTo>
                  <a:pt x="638009" y="703948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3110989" y="2125306"/>
            <a:ext cx="1765300" cy="723265"/>
          </a:xfrm>
          <a:custGeom>
            <a:avLst/>
            <a:gdLst/>
            <a:ahLst/>
            <a:cxnLst/>
            <a:rect l="l" t="t" r="r" b="b"/>
            <a:pathLst>
              <a:path w="1765300" h="723264">
                <a:moveTo>
                  <a:pt x="1765185" y="0"/>
                </a:moveTo>
                <a:lnTo>
                  <a:pt x="0" y="723087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 txBox="1"/>
          <p:nvPr/>
        </p:nvSpPr>
        <p:spPr>
          <a:xfrm>
            <a:off x="3321809" y="2746523"/>
            <a:ext cx="1638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dirty="0">
                <a:latin typeface="Arial"/>
                <a:cs typeface="Arial"/>
              </a:rPr>
              <a:t>3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4263810" y="4105364"/>
            <a:ext cx="302812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5495" algn="l"/>
                <a:tab pos="1326515" algn="l"/>
              </a:tabLst>
            </a:pPr>
            <a:r>
              <a:rPr sz="1950" b="1" dirty="0" smtClean="0">
                <a:latin typeface="Arial"/>
                <a:cs typeface="Arial"/>
              </a:rPr>
              <a:t>2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25" name="object 22"/>
          <p:cNvSpPr/>
          <p:nvPr/>
        </p:nvSpPr>
        <p:spPr>
          <a:xfrm>
            <a:off x="4876163" y="2125306"/>
            <a:ext cx="0" cy="716915"/>
          </a:xfrm>
          <a:custGeom>
            <a:avLst/>
            <a:gdLst/>
            <a:ahLst/>
            <a:cxnLst/>
            <a:rect l="l" t="t" r="r" b="b"/>
            <a:pathLst>
              <a:path h="716914">
                <a:moveTo>
                  <a:pt x="0" y="0"/>
                </a:moveTo>
                <a:lnTo>
                  <a:pt x="0" y="716711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4876163" y="3122752"/>
            <a:ext cx="617220" cy="712470"/>
          </a:xfrm>
          <a:custGeom>
            <a:avLst/>
            <a:gdLst/>
            <a:ahLst/>
            <a:cxnLst/>
            <a:rect l="l" t="t" r="r" b="b"/>
            <a:pathLst>
              <a:path w="617220" h="712470">
                <a:moveTo>
                  <a:pt x="0" y="0"/>
                </a:moveTo>
                <a:lnTo>
                  <a:pt x="616750" y="712457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4876163" y="3122752"/>
            <a:ext cx="34290" cy="742315"/>
          </a:xfrm>
          <a:custGeom>
            <a:avLst/>
            <a:gdLst/>
            <a:ahLst/>
            <a:cxnLst/>
            <a:rect l="l" t="t" r="r" b="b"/>
            <a:pathLst>
              <a:path w="34289" h="742314">
                <a:moveTo>
                  <a:pt x="0" y="0"/>
                </a:moveTo>
                <a:lnTo>
                  <a:pt x="34023" y="742226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4314708" y="3120618"/>
            <a:ext cx="561975" cy="704215"/>
          </a:xfrm>
          <a:custGeom>
            <a:avLst/>
            <a:gdLst/>
            <a:ahLst/>
            <a:cxnLst/>
            <a:rect l="l" t="t" r="r" b="b"/>
            <a:pathLst>
              <a:path w="561975" h="704214">
                <a:moveTo>
                  <a:pt x="561454" y="0"/>
                </a:moveTo>
                <a:lnTo>
                  <a:pt x="0" y="703948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/>
          <p:cNvSpPr txBox="1"/>
          <p:nvPr/>
        </p:nvSpPr>
        <p:spPr>
          <a:xfrm>
            <a:off x="5165048" y="2753809"/>
            <a:ext cx="403386" cy="321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950" b="1" dirty="0" smtClean="0">
                <a:latin typeface="Arial"/>
                <a:cs typeface="Arial"/>
              </a:rPr>
              <a:t>≤</a:t>
            </a:r>
            <a:r>
              <a:rPr sz="1950" b="1" dirty="0" smtClean="0">
                <a:latin typeface="Arial"/>
                <a:cs typeface="Arial"/>
              </a:rPr>
              <a:t>2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37" name="object 34"/>
          <p:cNvSpPr txBox="1"/>
          <p:nvPr/>
        </p:nvSpPr>
        <p:spPr>
          <a:xfrm>
            <a:off x="4788329" y="3427637"/>
            <a:ext cx="768985" cy="625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0550" algn="l"/>
              </a:tabLst>
            </a:pPr>
            <a:r>
              <a:rPr sz="1950" b="1" dirty="0" smtClean="0">
                <a:latin typeface="Arial"/>
                <a:cs typeface="Arial"/>
              </a:rPr>
              <a:t>X</a:t>
            </a:r>
            <a:r>
              <a:rPr lang="nl-NL" sz="1950" b="1" dirty="0" smtClean="0">
                <a:latin typeface="Arial"/>
                <a:cs typeface="Arial"/>
              </a:rPr>
              <a:t>    </a:t>
            </a:r>
            <a:r>
              <a:rPr lang="en-US" sz="1950" b="1" dirty="0">
                <a:latin typeface="Arial"/>
                <a:cs typeface="Arial"/>
              </a:rPr>
              <a:t>X</a:t>
            </a:r>
            <a:endParaRPr lang="en-US"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550" algn="l"/>
              </a:tabLst>
            </a:pPr>
            <a:endParaRPr sz="1950" dirty="0">
              <a:latin typeface="Arial"/>
              <a:cs typeface="Arial"/>
            </a:endParaRPr>
          </a:p>
        </p:txBody>
      </p:sp>
      <p:sp>
        <p:nvSpPr>
          <p:cNvPr id="38" name="object 35"/>
          <p:cNvSpPr/>
          <p:nvPr/>
        </p:nvSpPr>
        <p:spPr>
          <a:xfrm>
            <a:off x="6103109" y="3129610"/>
            <a:ext cx="392430" cy="695960"/>
          </a:xfrm>
          <a:custGeom>
            <a:avLst/>
            <a:gdLst/>
            <a:ahLst/>
            <a:cxnLst/>
            <a:rect l="l" t="t" r="r" b="b"/>
            <a:pathLst>
              <a:path w="392429" h="695960">
                <a:moveTo>
                  <a:pt x="391845" y="0"/>
                </a:moveTo>
                <a:lnTo>
                  <a:pt x="0" y="695413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/>
          <p:cNvSpPr/>
          <p:nvPr/>
        </p:nvSpPr>
        <p:spPr>
          <a:xfrm>
            <a:off x="4876175" y="2125306"/>
            <a:ext cx="1637664" cy="721360"/>
          </a:xfrm>
          <a:custGeom>
            <a:avLst/>
            <a:gdLst/>
            <a:ahLst/>
            <a:cxnLst/>
            <a:rect l="l" t="t" r="r" b="b"/>
            <a:pathLst>
              <a:path w="1637665" h="721360">
                <a:moveTo>
                  <a:pt x="0" y="0"/>
                </a:moveTo>
                <a:lnTo>
                  <a:pt x="1637576" y="720966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4"/>
          <p:cNvSpPr txBox="1"/>
          <p:nvPr/>
        </p:nvSpPr>
        <p:spPr>
          <a:xfrm>
            <a:off x="6001478" y="4077769"/>
            <a:ext cx="456472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1050" algn="l"/>
              </a:tabLst>
            </a:pPr>
            <a:r>
              <a:rPr sz="1950" b="1" dirty="0">
                <a:latin typeface="Arial"/>
                <a:cs typeface="Arial"/>
              </a:rPr>
              <a:t>14	</a:t>
            </a:r>
            <a:endParaRPr lang="nl-NL" sz="1950" b="1" dirty="0" smtClean="0">
              <a:latin typeface="Arial"/>
              <a:cs typeface="Arial"/>
            </a:endParaRPr>
          </a:p>
        </p:txBody>
      </p:sp>
      <p:sp>
        <p:nvSpPr>
          <p:cNvPr id="48" name="object 45"/>
          <p:cNvSpPr/>
          <p:nvPr/>
        </p:nvSpPr>
        <p:spPr>
          <a:xfrm>
            <a:off x="6494612" y="3129140"/>
            <a:ext cx="341630" cy="702945"/>
          </a:xfrm>
          <a:custGeom>
            <a:avLst/>
            <a:gdLst/>
            <a:ahLst/>
            <a:cxnLst/>
            <a:rect l="l" t="t" r="r" b="b"/>
            <a:pathLst>
              <a:path w="341629" h="702945">
                <a:moveTo>
                  <a:pt x="0" y="0"/>
                </a:moveTo>
                <a:lnTo>
                  <a:pt x="341337" y="702881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3"/>
          <p:cNvSpPr txBox="1"/>
          <p:nvPr/>
        </p:nvSpPr>
        <p:spPr>
          <a:xfrm>
            <a:off x="6744180" y="4086713"/>
            <a:ext cx="421116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 smtClean="0">
                <a:latin typeface="Arial"/>
                <a:cs typeface="Arial"/>
              </a:rPr>
              <a:t>5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7" name="object 54"/>
          <p:cNvSpPr/>
          <p:nvPr/>
        </p:nvSpPr>
        <p:spPr>
          <a:xfrm>
            <a:off x="6494612" y="3129114"/>
            <a:ext cx="1059180" cy="702310"/>
          </a:xfrm>
          <a:custGeom>
            <a:avLst/>
            <a:gdLst/>
            <a:ahLst/>
            <a:cxnLst/>
            <a:rect l="l" t="t" r="r" b="b"/>
            <a:pathLst>
              <a:path w="1059179" h="702310">
                <a:moveTo>
                  <a:pt x="0" y="0"/>
                </a:moveTo>
                <a:lnTo>
                  <a:pt x="1059103" y="701827"/>
                </a:lnTo>
              </a:path>
            </a:pathLst>
          </a:custGeom>
          <a:ln w="17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/>
          <p:cNvSpPr txBox="1"/>
          <p:nvPr/>
        </p:nvSpPr>
        <p:spPr>
          <a:xfrm>
            <a:off x="6735961" y="2701807"/>
            <a:ext cx="505174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9595" algn="l"/>
                <a:tab pos="882650" algn="l"/>
              </a:tabLst>
            </a:pPr>
            <a:r>
              <a:rPr lang="en-US" sz="1950" b="1" dirty="0" smtClean="0">
                <a:latin typeface="Arial"/>
                <a:cs typeface="Arial"/>
              </a:rPr>
              <a:t>≤</a:t>
            </a:r>
            <a:r>
              <a:rPr sz="1950" b="1" dirty="0" smtClean="0">
                <a:latin typeface="Arial"/>
                <a:cs typeface="Arial"/>
              </a:rPr>
              <a:t>14</a:t>
            </a:r>
            <a:r>
              <a:rPr sz="1950" b="1" dirty="0">
                <a:latin typeface="Arial"/>
                <a:cs typeface="Arial"/>
              </a:rPr>
              <a:t>	</a:t>
            </a:r>
            <a:endParaRPr sz="1950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98928" y="2774712"/>
            <a:ext cx="445770" cy="243239"/>
            <a:chOff x="7108022" y="1520466"/>
            <a:chExt cx="445770" cy="243239"/>
          </a:xfrm>
        </p:grpSpPr>
        <p:sp>
          <p:nvSpPr>
            <p:cNvPr id="54" name="object 51"/>
            <p:cNvSpPr/>
            <p:nvPr/>
          </p:nvSpPr>
          <p:spPr>
            <a:xfrm>
              <a:off x="7108022" y="1540820"/>
              <a:ext cx="445770" cy="222885"/>
            </a:xfrm>
            <a:custGeom>
              <a:avLst/>
              <a:gdLst/>
              <a:ahLst/>
              <a:cxnLst/>
              <a:rect l="l" t="t" r="r" b="b"/>
              <a:pathLst>
                <a:path w="445770" h="222885">
                  <a:moveTo>
                    <a:pt x="0" y="222834"/>
                  </a:moveTo>
                  <a:lnTo>
                    <a:pt x="445655" y="0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9"/>
            <p:cNvSpPr/>
            <p:nvPr/>
          </p:nvSpPr>
          <p:spPr>
            <a:xfrm>
              <a:off x="7192982" y="1520466"/>
              <a:ext cx="356870" cy="222885"/>
            </a:xfrm>
            <a:custGeom>
              <a:avLst/>
              <a:gdLst/>
              <a:ahLst/>
              <a:cxnLst/>
              <a:rect l="l" t="t" r="r" b="b"/>
              <a:pathLst>
                <a:path w="356870" h="222885">
                  <a:moveTo>
                    <a:pt x="0" y="0"/>
                  </a:moveTo>
                  <a:lnTo>
                    <a:pt x="356527" y="222834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3"/>
          <p:cNvSpPr txBox="1"/>
          <p:nvPr/>
        </p:nvSpPr>
        <p:spPr>
          <a:xfrm>
            <a:off x="5065328" y="1798715"/>
            <a:ext cx="40195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950" b="1" dirty="0" smtClean="0">
                <a:latin typeface="Arial"/>
                <a:cs typeface="Arial"/>
              </a:rPr>
              <a:t>≥</a:t>
            </a:r>
            <a:r>
              <a:rPr sz="1950" b="1" dirty="0" smtClean="0">
                <a:latin typeface="Arial"/>
                <a:cs typeface="Arial"/>
              </a:rPr>
              <a:t>3</a:t>
            </a:r>
            <a:r>
              <a:rPr sz="1950" b="1" spc="160" dirty="0" smtClean="0">
                <a:latin typeface="Arial"/>
                <a:cs typeface="Arial"/>
              </a:rPr>
              <a:t> </a:t>
            </a:r>
            <a:endParaRPr sz="195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4430" y="2778446"/>
            <a:ext cx="394254" cy="242415"/>
            <a:chOff x="5119659" y="1491779"/>
            <a:chExt cx="394254" cy="242415"/>
          </a:xfrm>
        </p:grpSpPr>
        <p:sp>
          <p:nvSpPr>
            <p:cNvPr id="67" name="object 64"/>
            <p:cNvSpPr/>
            <p:nvPr/>
          </p:nvSpPr>
          <p:spPr>
            <a:xfrm>
              <a:off x="5119659" y="1511309"/>
              <a:ext cx="356870" cy="222885"/>
            </a:xfrm>
            <a:custGeom>
              <a:avLst/>
              <a:gdLst/>
              <a:ahLst/>
              <a:cxnLst/>
              <a:rect l="l" t="t" r="r" b="b"/>
              <a:pathLst>
                <a:path w="356870" h="222885">
                  <a:moveTo>
                    <a:pt x="0" y="222821"/>
                  </a:moveTo>
                  <a:lnTo>
                    <a:pt x="356527" y="0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/>
            <p:cNvSpPr/>
            <p:nvPr/>
          </p:nvSpPr>
          <p:spPr>
            <a:xfrm>
              <a:off x="5157043" y="1491779"/>
              <a:ext cx="356870" cy="222885"/>
            </a:xfrm>
            <a:custGeom>
              <a:avLst/>
              <a:gdLst/>
              <a:ahLst/>
              <a:cxnLst/>
              <a:rect l="l" t="t" r="r" b="b"/>
              <a:pathLst>
                <a:path w="356870" h="222885">
                  <a:moveTo>
                    <a:pt x="0" y="0"/>
                  </a:moveTo>
                  <a:lnTo>
                    <a:pt x="356527" y="222821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Rectangle 68"/>
          <p:cNvSpPr/>
          <p:nvPr/>
        </p:nvSpPr>
        <p:spPr>
          <a:xfrm flipH="1">
            <a:off x="4692370" y="1832846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333304" y="2786751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721464" y="2812326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924789" y="2819014"/>
            <a:ext cx="343420" cy="3450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flipH="1">
            <a:off x="4180014" y="3804986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flipH="1">
            <a:off x="3005157" y="3810200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flipH="1">
            <a:off x="2190719" y="3810200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flipH="1">
            <a:off x="3624621" y="3814809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flipH="1">
            <a:off x="7460604" y="3793131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 flipH="1">
            <a:off x="6684847" y="3774312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flipH="1">
            <a:off x="6001478" y="3774313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bject 4"/>
          <p:cNvSpPr txBox="1"/>
          <p:nvPr/>
        </p:nvSpPr>
        <p:spPr>
          <a:xfrm>
            <a:off x="2969458" y="4072632"/>
            <a:ext cx="3181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 smtClean="0">
                <a:latin typeface="Arial"/>
                <a:cs typeface="Arial"/>
              </a:rPr>
              <a:t>12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9" name="object 4"/>
          <p:cNvSpPr txBox="1"/>
          <p:nvPr/>
        </p:nvSpPr>
        <p:spPr>
          <a:xfrm>
            <a:off x="3616634" y="4095541"/>
            <a:ext cx="3181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>
                <a:latin typeface="Arial"/>
                <a:cs typeface="Arial"/>
              </a:rPr>
              <a:t>8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71" name="object 57"/>
          <p:cNvSpPr txBox="1"/>
          <p:nvPr/>
        </p:nvSpPr>
        <p:spPr>
          <a:xfrm>
            <a:off x="7317186" y="2714367"/>
            <a:ext cx="463846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9595" algn="l"/>
                <a:tab pos="882650" algn="l"/>
              </a:tabLst>
            </a:pPr>
            <a:r>
              <a:rPr lang="en-US" sz="1950" b="1" dirty="0" smtClean="0">
                <a:latin typeface="Arial"/>
                <a:cs typeface="Arial"/>
              </a:rPr>
              <a:t>≤</a:t>
            </a:r>
            <a:r>
              <a:rPr lang="nl-NL" sz="1950" b="1" dirty="0" smtClean="0">
                <a:latin typeface="Arial"/>
                <a:cs typeface="Arial"/>
              </a:rPr>
              <a:t>5</a:t>
            </a:r>
            <a:r>
              <a:rPr sz="1950" b="1" dirty="0">
                <a:latin typeface="Arial"/>
                <a:cs typeface="Arial"/>
              </a:rPr>
              <a:t>	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83" name="object 53"/>
          <p:cNvSpPr txBox="1"/>
          <p:nvPr/>
        </p:nvSpPr>
        <p:spPr>
          <a:xfrm>
            <a:off x="7486650" y="4094454"/>
            <a:ext cx="421116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>
                <a:latin typeface="Arial"/>
                <a:cs typeface="Arial"/>
              </a:rPr>
              <a:t>2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84" name="object 53"/>
          <p:cNvSpPr txBox="1"/>
          <p:nvPr/>
        </p:nvSpPr>
        <p:spPr>
          <a:xfrm>
            <a:off x="7793879" y="2701807"/>
            <a:ext cx="421116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>
                <a:latin typeface="Arial"/>
                <a:cs typeface="Arial"/>
              </a:rPr>
              <a:t>2</a:t>
            </a:r>
            <a:endParaRPr sz="1950" dirty="0">
              <a:latin typeface="Arial"/>
              <a:cs typeface="Arial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961888" y="1856503"/>
            <a:ext cx="445770" cy="243239"/>
            <a:chOff x="7108022" y="1520466"/>
            <a:chExt cx="445770" cy="243239"/>
          </a:xfrm>
        </p:grpSpPr>
        <p:sp>
          <p:nvSpPr>
            <p:cNvPr id="88" name="object 51"/>
            <p:cNvSpPr/>
            <p:nvPr/>
          </p:nvSpPr>
          <p:spPr>
            <a:xfrm>
              <a:off x="7108022" y="1540820"/>
              <a:ext cx="445770" cy="222885"/>
            </a:xfrm>
            <a:custGeom>
              <a:avLst/>
              <a:gdLst/>
              <a:ahLst/>
              <a:cxnLst/>
              <a:rect l="l" t="t" r="r" b="b"/>
              <a:pathLst>
                <a:path w="445770" h="222885">
                  <a:moveTo>
                    <a:pt x="0" y="222834"/>
                  </a:moveTo>
                  <a:lnTo>
                    <a:pt x="445655" y="0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9"/>
            <p:cNvSpPr/>
            <p:nvPr/>
          </p:nvSpPr>
          <p:spPr>
            <a:xfrm>
              <a:off x="7192982" y="1520466"/>
              <a:ext cx="356870" cy="222885"/>
            </a:xfrm>
            <a:custGeom>
              <a:avLst/>
              <a:gdLst/>
              <a:ahLst/>
              <a:cxnLst/>
              <a:rect l="l" t="t" r="r" b="b"/>
              <a:pathLst>
                <a:path w="356870" h="222885">
                  <a:moveTo>
                    <a:pt x="0" y="0"/>
                  </a:moveTo>
                  <a:lnTo>
                    <a:pt x="356527" y="222834"/>
                  </a:lnTo>
                </a:path>
              </a:pathLst>
            </a:custGeom>
            <a:ln w="51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53"/>
          <p:cNvSpPr txBox="1"/>
          <p:nvPr/>
        </p:nvSpPr>
        <p:spPr>
          <a:xfrm>
            <a:off x="5531287" y="1792674"/>
            <a:ext cx="421116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950" b="1" dirty="0" smtClean="0">
                <a:latin typeface="Arial"/>
                <a:cs typeface="Arial"/>
              </a:rPr>
              <a:t>3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94" name="Rectangle 93"/>
          <p:cNvSpPr/>
          <p:nvPr/>
        </p:nvSpPr>
        <p:spPr>
          <a:xfrm flipH="1">
            <a:off x="4783864" y="3824833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5404119" y="3828165"/>
            <a:ext cx="282496" cy="290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338340" y="2166008"/>
            <a:ext cx="2445524" cy="1635644"/>
            <a:chOff x="2338340" y="2166008"/>
            <a:chExt cx="2445524" cy="1635644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3146588" y="2166008"/>
              <a:ext cx="1637276" cy="6871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2338340" y="3164071"/>
              <a:ext cx="760854" cy="6375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4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4" grpId="0"/>
      <p:bldP spid="33" grpId="0"/>
      <p:bldP spid="37" grpId="0"/>
      <p:bldP spid="47" grpId="0"/>
      <p:bldP spid="56" grpId="0"/>
      <p:bldP spid="60" grpId="0"/>
      <p:bldP spid="66" grpId="0"/>
      <p:bldP spid="58" grpId="0"/>
      <p:bldP spid="59" grpId="0"/>
      <p:bldP spid="71" grpId="0"/>
      <p:bldP spid="83" grpId="0"/>
      <p:bldP spid="84" grpId="0"/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5AE4AC46DAF43AB9794DE934E0BED" ma:contentTypeVersion="10" ma:contentTypeDescription="Een nieuw document maken." ma:contentTypeScope="" ma:versionID="5f6c729fb8aba36492851bec4e48b4aa">
  <xsd:schema xmlns:xsd="http://www.w3.org/2001/XMLSchema" xmlns:xs="http://www.w3.org/2001/XMLSchema" xmlns:p="http://schemas.microsoft.com/office/2006/metadata/properties" xmlns:ns2="941491f6-d8da-47b0-800f-9fe0b70514cf" xmlns:ns3="ae07daf1-07b9-477f-ac31-582b25673978" targetNamespace="http://schemas.microsoft.com/office/2006/metadata/properties" ma:root="true" ma:fieldsID="5506eeb9232663c05b52eab824ce50bc" ns2:_="" ns3:_="">
    <xsd:import namespace="941491f6-d8da-47b0-800f-9fe0b70514cf"/>
    <xsd:import namespace="ae07daf1-07b9-477f-ac31-582b256739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491f6-d8da-47b0-800f-9fe0b7051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7daf1-07b9-477f-ac31-582b2567397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C4EAB5-55FF-48F2-B346-1D428EC0D58F}"/>
</file>

<file path=customXml/itemProps2.xml><?xml version="1.0" encoding="utf-8"?>
<ds:datastoreItem xmlns:ds="http://schemas.openxmlformats.org/officeDocument/2006/customXml" ds:itemID="{864E6D4E-F4A1-43E1-88B5-A9A22653283D}"/>
</file>

<file path=customXml/itemProps3.xml><?xml version="1.0" encoding="utf-8"?>
<ds:datastoreItem xmlns:ds="http://schemas.openxmlformats.org/officeDocument/2006/customXml" ds:itemID="{632F9AD1-5C2A-4C39-BFAF-D70A136C1D8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2132</TotalTime>
  <Words>2567</Words>
  <Application>Microsoft Office PowerPoint</Application>
  <PresentationFormat>On-screen Show (4:3)</PresentationFormat>
  <Paragraphs>606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Verdana</vt:lpstr>
      <vt:lpstr>CMU Serif</vt:lpstr>
      <vt:lpstr>Cambria Math</vt:lpstr>
      <vt:lpstr>Times New Roman</vt:lpstr>
      <vt:lpstr>Arial</vt:lpstr>
      <vt:lpstr>Times</vt:lpstr>
      <vt:lpstr>CMU Serif (Headings)</vt:lpstr>
      <vt:lpstr>Office Theme</vt:lpstr>
      <vt:lpstr>Equation</vt:lpstr>
      <vt:lpstr>Game playing</vt:lpstr>
      <vt:lpstr>Outline</vt:lpstr>
      <vt:lpstr>Games vs. search problems</vt:lpstr>
      <vt:lpstr>Types of games</vt:lpstr>
      <vt:lpstr>Game tree (2-player, deterministic, turns)</vt:lpstr>
      <vt:lpstr>Minimax</vt:lpstr>
      <vt:lpstr>Minimax algorithm</vt:lpstr>
      <vt:lpstr>Properties of minimax</vt:lpstr>
      <vt:lpstr>α-β pruning example</vt:lpstr>
      <vt:lpstr>Why is it called α-β?</vt:lpstr>
      <vt:lpstr>The α-β algorithm</vt:lpstr>
      <vt:lpstr>Properties of α-β</vt:lpstr>
      <vt:lpstr>Resource limits</vt:lpstr>
      <vt:lpstr>Evaluation functions</vt:lpstr>
      <vt:lpstr>Digression: Exact values don't matter</vt:lpstr>
      <vt:lpstr>Deterministic games in practice</vt:lpstr>
      <vt:lpstr> (Computer) Go</vt:lpstr>
      <vt:lpstr>Monte Carlo Tree Search (MCTS)</vt:lpstr>
      <vt:lpstr>MCTS</vt:lpstr>
      <vt:lpstr>PowerPoint Presentation</vt:lpstr>
      <vt:lpstr>Play-out</vt:lpstr>
      <vt:lpstr>Expansion</vt:lpstr>
      <vt:lpstr>Backpropagation</vt:lpstr>
      <vt:lpstr>MCTS: Computer Go</vt:lpstr>
      <vt:lpstr>Games of chance: Backgammon</vt:lpstr>
      <vt:lpstr>Resource limits</vt:lpstr>
      <vt:lpstr>Algorithm for games of chance</vt:lpstr>
      <vt:lpstr>Pruning in expectimax trees</vt:lpstr>
      <vt:lpstr>Pruning in expectimax trees</vt:lpstr>
      <vt:lpstr>Games of chance in practice</vt:lpstr>
      <vt:lpstr>Digression: Exact values DO matter</vt:lpstr>
      <vt:lpstr>Games of imperfect information</vt:lpstr>
      <vt:lpstr>Commonsense example</vt:lpstr>
      <vt:lpstr>Proper analysis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and search</dc:title>
  <dc:creator>Sironi, Chiara (DKE)</dc:creator>
  <cp:lastModifiedBy>Winands M (DKE)</cp:lastModifiedBy>
  <cp:revision>116</cp:revision>
  <dcterms:created xsi:type="dcterms:W3CDTF">2020-10-02T09:35:42Z</dcterms:created>
  <dcterms:modified xsi:type="dcterms:W3CDTF">2021-11-02T09:25:27Z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0x0101002C35AE4AC46DAF43AB9794DE934E0BED</vt:lpwstr>
  </property>
</Properties>
</file>